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56" r:id="rId2"/>
    <p:sldId id="263" r:id="rId3"/>
    <p:sldId id="275" r:id="rId4"/>
    <p:sldId id="264" r:id="rId5"/>
    <p:sldId id="277" r:id="rId6"/>
    <p:sldId id="266" r:id="rId7"/>
    <p:sldId id="279" r:id="rId8"/>
    <p:sldId id="267" r:id="rId9"/>
    <p:sldId id="268" r:id="rId10"/>
    <p:sldId id="276" r:id="rId11"/>
    <p:sldId id="280" r:id="rId1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02" autoAdjust="0"/>
    <p:restoredTop sz="80552" autoAdjust="0"/>
  </p:normalViewPr>
  <p:slideViewPr>
    <p:cSldViewPr snapToGrid="0">
      <p:cViewPr varScale="1">
        <p:scale>
          <a:sx n="49" d="100"/>
          <a:sy n="49" d="100"/>
        </p:scale>
        <p:origin x="36" y="516"/>
      </p:cViewPr>
      <p:guideLst/>
    </p:cSldViewPr>
  </p:slideViewPr>
  <p:notesTextViewPr>
    <p:cViewPr>
      <p:scale>
        <a:sx n="1" d="1"/>
        <a:sy n="1" d="1"/>
      </p:scale>
      <p:origin x="0" y="0"/>
    </p:cViewPr>
  </p:notesTextViewPr>
  <p:notesViewPr>
    <p:cSldViewPr snapToGrid="0">
      <p:cViewPr varScale="1">
        <p:scale>
          <a:sx n="67" d="100"/>
          <a:sy n="67" d="100"/>
        </p:scale>
        <p:origin x="3228"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8CAA714-3AF8-4B44-B969-24F8FBDB2E23}" type="datetimeFigureOut">
              <a:rPr lang="fr-BE" smtClean="0"/>
              <a:t>02-08-19</a:t>
            </a:fld>
            <a:endParaRPr lang="fr-BE"/>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DBA2F19-24E5-4725-A132-CA375FEFAD3D}" type="slidenum">
              <a:rPr lang="fr-BE" smtClean="0"/>
              <a:t>‹N°›</a:t>
            </a:fld>
            <a:endParaRPr lang="fr-BE"/>
          </a:p>
        </p:txBody>
      </p:sp>
    </p:spTree>
    <p:extLst>
      <p:ext uri="{BB962C8B-B14F-4D97-AF65-F5344CB8AC3E}">
        <p14:creationId xmlns:p14="http://schemas.microsoft.com/office/powerpoint/2010/main" val="9119949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BCEC98-3FAC-4F86-A019-4965171824B4}" type="datetimeFigureOut">
              <a:rPr lang="fr-BE" smtClean="0"/>
              <a:t>02-08-19</a:t>
            </a:fld>
            <a:endParaRPr lang="fr-BE"/>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6B59C7-86BE-4D34-823B-F6625B670736}" type="slidenum">
              <a:rPr lang="fr-BE" smtClean="0"/>
              <a:t>‹N°›</a:t>
            </a:fld>
            <a:endParaRPr lang="fr-BE"/>
          </a:p>
        </p:txBody>
      </p:sp>
    </p:spTree>
    <p:extLst>
      <p:ext uri="{BB962C8B-B14F-4D97-AF65-F5344CB8AC3E}">
        <p14:creationId xmlns:p14="http://schemas.microsoft.com/office/powerpoint/2010/main" val="3186616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sz="1200" b="1" kern="1200" dirty="0" smtClean="0">
                <a:solidFill>
                  <a:schemeClr val="tx1"/>
                </a:solidFill>
                <a:effectLst/>
                <a:latin typeface="+mn-lt"/>
                <a:ea typeface="+mn-ea"/>
                <a:cs typeface="+mn-cs"/>
              </a:rPr>
              <a:t>1. Intro</a:t>
            </a:r>
            <a:r>
              <a:rPr lang="fr-BE" sz="1200" kern="1200" dirty="0" smtClean="0">
                <a:solidFill>
                  <a:schemeClr val="tx1"/>
                </a:solidFill>
                <a:effectLst/>
                <a:latin typeface="+mn-lt"/>
                <a:ea typeface="+mn-ea"/>
                <a:cs typeface="+mn-cs"/>
              </a:rPr>
              <a:t> faite par Emmanuel Grosjean (5 à 10 min)</a:t>
            </a:r>
          </a:p>
          <a:p>
            <a:r>
              <a:rPr lang="fr-BE" sz="1200" kern="1200" dirty="0" smtClean="0">
                <a:solidFill>
                  <a:schemeClr val="tx1"/>
                </a:solidFill>
                <a:effectLst/>
                <a:latin typeface="+mn-lt"/>
                <a:ea typeface="+mn-ea"/>
                <a:cs typeface="+mn-cs"/>
              </a:rPr>
              <a:t>- contexte général et création du référentiel</a:t>
            </a:r>
          </a:p>
          <a:p>
            <a:r>
              <a:rPr lang="fr-BE" sz="1200" kern="1200" dirty="0" smtClean="0">
                <a:solidFill>
                  <a:schemeClr val="tx1"/>
                </a:solidFill>
                <a:effectLst/>
                <a:latin typeface="+mn-lt"/>
                <a:ea typeface="+mn-ea"/>
                <a:cs typeface="+mn-cs"/>
              </a:rPr>
              <a:t>- Présentation brève du collectif </a:t>
            </a:r>
          </a:p>
          <a:p>
            <a:r>
              <a:rPr lang="fr-BE" sz="1200" kern="1200" dirty="0" smtClean="0">
                <a:solidFill>
                  <a:schemeClr val="tx1"/>
                </a:solidFill>
                <a:effectLst/>
                <a:latin typeface="+mn-lt"/>
                <a:ea typeface="+mn-ea"/>
                <a:cs typeface="+mn-cs"/>
              </a:rPr>
              <a:t> </a:t>
            </a:r>
          </a:p>
          <a:p>
            <a:r>
              <a:rPr lang="fr-BE" sz="1200" b="1" kern="1200" dirty="0" smtClean="0">
                <a:solidFill>
                  <a:schemeClr val="tx1"/>
                </a:solidFill>
                <a:effectLst/>
                <a:latin typeface="+mn-lt"/>
                <a:ea typeface="+mn-ea"/>
                <a:cs typeface="+mn-cs"/>
              </a:rPr>
              <a:t>2. Témoignages</a:t>
            </a:r>
            <a:r>
              <a:rPr lang="fr-BE" sz="1200" kern="1200" dirty="0" smtClean="0">
                <a:solidFill>
                  <a:schemeClr val="tx1"/>
                </a:solidFill>
                <a:effectLst/>
                <a:latin typeface="+mn-lt"/>
                <a:ea typeface="+mn-ea"/>
                <a:cs typeface="+mn-cs"/>
              </a:rPr>
              <a:t> (30 min)</a:t>
            </a:r>
          </a:p>
          <a:p>
            <a:r>
              <a:rPr lang="fr-BE" sz="1200" kern="1200" dirty="0" smtClean="0">
                <a:solidFill>
                  <a:schemeClr val="tx1"/>
                </a:solidFill>
                <a:effectLst/>
                <a:latin typeface="+mn-lt"/>
                <a:ea typeface="+mn-ea"/>
                <a:cs typeface="+mn-cs"/>
              </a:rPr>
              <a:t>- </a:t>
            </a:r>
            <a:r>
              <a:rPr lang="fr-BE" sz="1200" b="1" kern="1200" dirty="0" smtClean="0">
                <a:solidFill>
                  <a:schemeClr val="tx1"/>
                </a:solidFill>
                <a:effectLst/>
                <a:latin typeface="+mn-lt"/>
                <a:ea typeface="+mn-ea"/>
                <a:cs typeface="+mn-cs"/>
              </a:rPr>
              <a:t>1 agriculteur</a:t>
            </a:r>
            <a:r>
              <a:rPr lang="fr-BE" sz="1200" kern="1200" dirty="0" smtClean="0">
                <a:solidFill>
                  <a:schemeClr val="tx1"/>
                </a:solidFill>
                <a:effectLst/>
                <a:latin typeface="+mn-lt"/>
                <a:ea typeface="+mn-ea"/>
                <a:cs typeface="+mn-cs"/>
              </a:rPr>
              <a:t> qui témoigne de l’importance de cet outil et de renouer un dialogue avec les communes et riverains face aux réalités et contraintes du métier. Fabrice </a:t>
            </a:r>
            <a:r>
              <a:rPr lang="fr-BE" sz="1200" kern="1200" dirty="0" err="1" smtClean="0">
                <a:solidFill>
                  <a:schemeClr val="tx1"/>
                </a:solidFill>
                <a:effectLst/>
                <a:latin typeface="+mn-lt"/>
                <a:ea typeface="+mn-ea"/>
                <a:cs typeface="+mn-cs"/>
              </a:rPr>
              <a:t>Flamend</a:t>
            </a:r>
            <a:r>
              <a:rPr lang="fr-BE" sz="1200" kern="1200" dirty="0" smtClean="0">
                <a:solidFill>
                  <a:schemeClr val="tx1"/>
                </a:solidFill>
                <a:effectLst/>
                <a:latin typeface="+mn-lt"/>
                <a:ea typeface="+mn-ea"/>
                <a:cs typeface="+mn-cs"/>
              </a:rPr>
              <a:t> est d’accord pour témoigner en tant qu’agriculteur ayant participé aux travaux</a:t>
            </a:r>
          </a:p>
          <a:p>
            <a:r>
              <a:rPr lang="fr-BE" sz="1200" kern="1200" dirty="0" smtClean="0">
                <a:solidFill>
                  <a:schemeClr val="tx1"/>
                </a:solidFill>
                <a:effectLst/>
                <a:latin typeface="+mn-lt"/>
                <a:ea typeface="+mn-ea"/>
                <a:cs typeface="+mn-cs"/>
              </a:rPr>
              <a:t>- </a:t>
            </a:r>
            <a:r>
              <a:rPr lang="fr-BE" sz="1200" b="1" kern="1200" dirty="0" smtClean="0">
                <a:solidFill>
                  <a:schemeClr val="tx1"/>
                </a:solidFill>
                <a:effectLst/>
                <a:latin typeface="+mn-lt"/>
                <a:ea typeface="+mn-ea"/>
                <a:cs typeface="+mn-cs"/>
              </a:rPr>
              <a:t>1 ou 2 riverain(e)s</a:t>
            </a:r>
            <a:r>
              <a:rPr lang="fr-BE" sz="1200" kern="1200" dirty="0" smtClean="0">
                <a:solidFill>
                  <a:schemeClr val="tx1"/>
                </a:solidFill>
                <a:effectLst/>
                <a:latin typeface="+mn-lt"/>
                <a:ea typeface="+mn-ea"/>
                <a:cs typeface="+mn-cs"/>
              </a:rPr>
              <a:t> pour témoigner de l’importance de renouer un dialogue pour partager ses attentes et craintes et mieux comprendre les contraintes de l’agriculteur =&gt; encore à trouver, nous n’avons pas de confirmation de riverain pour l’instant ! </a:t>
            </a:r>
          </a:p>
          <a:p>
            <a:r>
              <a:rPr lang="fr-BE" sz="1200" kern="1200" dirty="0" smtClean="0">
                <a:solidFill>
                  <a:schemeClr val="tx1"/>
                </a:solidFill>
                <a:effectLst/>
                <a:latin typeface="+mn-lt"/>
                <a:ea typeface="+mn-ea"/>
                <a:cs typeface="+mn-cs"/>
              </a:rPr>
              <a:t>- </a:t>
            </a:r>
            <a:r>
              <a:rPr lang="fr-BE" sz="1200" b="1" kern="1200" dirty="0" smtClean="0">
                <a:solidFill>
                  <a:schemeClr val="tx1"/>
                </a:solidFill>
                <a:effectLst/>
                <a:latin typeface="+mn-lt"/>
                <a:ea typeface="+mn-ea"/>
                <a:cs typeface="+mn-cs"/>
              </a:rPr>
              <a:t>1 acteur d’une commune</a:t>
            </a:r>
            <a:r>
              <a:rPr lang="fr-BE" sz="1200" kern="1200" dirty="0" smtClean="0">
                <a:solidFill>
                  <a:schemeClr val="tx1"/>
                </a:solidFill>
                <a:effectLst/>
                <a:latin typeface="+mn-lt"/>
                <a:ea typeface="+mn-ea"/>
                <a:cs typeface="+mn-cs"/>
              </a:rPr>
              <a:t> : Rudy </a:t>
            </a:r>
            <a:r>
              <a:rPr lang="fr-BE" sz="1200" kern="1200" dirty="0" err="1" smtClean="0">
                <a:solidFill>
                  <a:schemeClr val="tx1"/>
                </a:solidFill>
                <a:effectLst/>
                <a:latin typeface="+mn-lt"/>
                <a:ea typeface="+mn-ea"/>
                <a:cs typeface="+mn-cs"/>
              </a:rPr>
              <a:t>Delhaise</a:t>
            </a:r>
            <a:r>
              <a:rPr lang="fr-BE" sz="1200" kern="1200" dirty="0" smtClean="0">
                <a:solidFill>
                  <a:schemeClr val="tx1"/>
                </a:solidFill>
                <a:effectLst/>
                <a:latin typeface="+mn-lt"/>
                <a:ea typeface="+mn-ea"/>
                <a:cs typeface="+mn-cs"/>
              </a:rPr>
              <a:t> (bourgmestre d’Eghezée) est ok.</a:t>
            </a:r>
          </a:p>
          <a:p>
            <a:r>
              <a:rPr lang="fr-BE" sz="1200" kern="1200" dirty="0" smtClean="0">
                <a:solidFill>
                  <a:schemeClr val="tx1"/>
                </a:solidFill>
                <a:effectLst/>
                <a:latin typeface="+mn-lt"/>
                <a:ea typeface="+mn-ea"/>
                <a:cs typeface="+mn-cs"/>
              </a:rPr>
              <a:t> </a:t>
            </a:r>
          </a:p>
          <a:p>
            <a:r>
              <a:rPr lang="fr-BE" sz="1200" kern="1200" dirty="0" smtClean="0">
                <a:solidFill>
                  <a:schemeClr val="tx1"/>
                </a:solidFill>
                <a:effectLst/>
                <a:latin typeface="+mn-lt"/>
                <a:ea typeface="+mn-ea"/>
                <a:cs typeface="+mn-cs"/>
              </a:rPr>
              <a:t>3. </a:t>
            </a:r>
            <a:r>
              <a:rPr lang="fr-BE" sz="1200" b="1" kern="1200" dirty="0" smtClean="0">
                <a:solidFill>
                  <a:schemeClr val="tx1"/>
                </a:solidFill>
                <a:effectLst/>
                <a:latin typeface="+mn-lt"/>
                <a:ea typeface="+mn-ea"/>
                <a:cs typeface="+mn-cs"/>
              </a:rPr>
              <a:t>Présentation du référentiel (15min)</a:t>
            </a:r>
            <a:endParaRPr lang="fr-BE" sz="1200" kern="1200" dirty="0" smtClean="0">
              <a:solidFill>
                <a:schemeClr val="tx1"/>
              </a:solidFill>
              <a:effectLst/>
              <a:latin typeface="+mn-lt"/>
              <a:ea typeface="+mn-ea"/>
              <a:cs typeface="+mn-cs"/>
            </a:endParaRPr>
          </a:p>
          <a:p>
            <a:r>
              <a:rPr lang="fr-BE" sz="1200" kern="1200" dirty="0" smtClean="0">
                <a:solidFill>
                  <a:schemeClr val="tx1"/>
                </a:solidFill>
                <a:effectLst/>
                <a:latin typeface="+mn-lt"/>
                <a:ea typeface="+mn-ea"/>
                <a:cs typeface="+mn-cs"/>
              </a:rPr>
              <a:t>-  17 actions réparties en 5 principes</a:t>
            </a:r>
          </a:p>
          <a:p>
            <a:r>
              <a:rPr lang="fr-BE" sz="1200" kern="1200" dirty="0" smtClean="0">
                <a:solidFill>
                  <a:schemeClr val="tx1"/>
                </a:solidFill>
                <a:effectLst/>
                <a:latin typeface="+mn-lt"/>
                <a:ea typeface="+mn-ea"/>
                <a:cs typeface="+mn-cs"/>
              </a:rPr>
              <a:t>+ présenter 1 exemple d’engagements possibles pour une action.</a:t>
            </a:r>
          </a:p>
          <a:p>
            <a:r>
              <a:rPr lang="fr-BE" sz="1200" kern="1200" dirty="0" smtClean="0">
                <a:solidFill>
                  <a:schemeClr val="tx1"/>
                </a:solidFill>
                <a:effectLst/>
                <a:latin typeface="+mn-lt"/>
                <a:ea typeface="+mn-ea"/>
                <a:cs typeface="+mn-cs"/>
              </a:rPr>
              <a:t> </a:t>
            </a:r>
          </a:p>
          <a:p>
            <a:r>
              <a:rPr lang="fr-BE" sz="1200" kern="1200" dirty="0" smtClean="0">
                <a:solidFill>
                  <a:schemeClr val="tx1"/>
                </a:solidFill>
                <a:effectLst/>
                <a:latin typeface="+mn-lt"/>
                <a:ea typeface="+mn-ea"/>
                <a:cs typeface="+mn-cs"/>
              </a:rPr>
              <a:t>4. </a:t>
            </a:r>
            <a:r>
              <a:rPr lang="fr-BE" sz="1200" b="1" kern="1200" dirty="0" smtClean="0">
                <a:solidFill>
                  <a:schemeClr val="tx1"/>
                </a:solidFill>
                <a:effectLst/>
                <a:latin typeface="+mn-lt"/>
                <a:ea typeface="+mn-ea"/>
                <a:cs typeface="+mn-cs"/>
              </a:rPr>
              <a:t>Lancer appel aux communes et aux agriculteurs pour la phase test</a:t>
            </a:r>
            <a:r>
              <a:rPr lang="fr-BE" sz="1200" kern="1200" dirty="0" smtClean="0">
                <a:solidFill>
                  <a:schemeClr val="tx1"/>
                </a:solidFill>
                <a:effectLst/>
                <a:latin typeface="+mn-lt"/>
                <a:ea typeface="+mn-ea"/>
                <a:cs typeface="+mn-cs"/>
              </a:rPr>
              <a:t>. Un formulaire à remplir sera disponible sur place pour permettre aux acteurs intéressés de se manifester et de nous laisser leurs coordonnées.</a:t>
            </a:r>
          </a:p>
          <a:p>
            <a:endParaRPr lang="fr-BE" dirty="0"/>
          </a:p>
        </p:txBody>
      </p:sp>
      <p:sp>
        <p:nvSpPr>
          <p:cNvPr id="4" name="Espace réservé du numéro de diapositive 3"/>
          <p:cNvSpPr>
            <a:spLocks noGrp="1"/>
          </p:cNvSpPr>
          <p:nvPr>
            <p:ph type="sldNum" sz="quarter" idx="10"/>
          </p:nvPr>
        </p:nvSpPr>
        <p:spPr/>
        <p:txBody>
          <a:bodyPr/>
          <a:lstStyle/>
          <a:p>
            <a:fld id="{CC6B59C7-86BE-4D34-823B-F6625B670736}" type="slidenum">
              <a:rPr lang="fr-BE" smtClean="0"/>
              <a:t>1</a:t>
            </a:fld>
            <a:endParaRPr lang="fr-BE"/>
          </a:p>
        </p:txBody>
      </p:sp>
    </p:spTree>
    <p:extLst>
      <p:ext uri="{BB962C8B-B14F-4D97-AF65-F5344CB8AC3E}">
        <p14:creationId xmlns:p14="http://schemas.microsoft.com/office/powerpoint/2010/main" val="2913641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sz="1200" b="1" kern="1200" dirty="0" smtClean="0">
                <a:solidFill>
                  <a:schemeClr val="tx1"/>
                </a:solidFill>
                <a:effectLst/>
                <a:latin typeface="+mn-lt"/>
                <a:ea typeface="+mn-ea"/>
                <a:cs typeface="+mn-cs"/>
              </a:rPr>
              <a:t>1. Intro</a:t>
            </a:r>
            <a:r>
              <a:rPr lang="fr-BE" sz="1200" kern="1200" dirty="0" smtClean="0">
                <a:solidFill>
                  <a:schemeClr val="tx1"/>
                </a:solidFill>
                <a:effectLst/>
                <a:latin typeface="+mn-lt"/>
                <a:ea typeface="+mn-ea"/>
                <a:cs typeface="+mn-cs"/>
              </a:rPr>
              <a:t> faite par Emmanuel Grosjean (5 à 10 min)</a:t>
            </a:r>
          </a:p>
          <a:p>
            <a:r>
              <a:rPr lang="fr-BE" sz="1200" kern="1200" dirty="0" smtClean="0">
                <a:solidFill>
                  <a:schemeClr val="tx1"/>
                </a:solidFill>
                <a:effectLst/>
                <a:latin typeface="+mn-lt"/>
                <a:ea typeface="+mn-ea"/>
                <a:cs typeface="+mn-cs"/>
              </a:rPr>
              <a:t>- contexte général et création du référentiel</a:t>
            </a:r>
          </a:p>
          <a:p>
            <a:r>
              <a:rPr lang="fr-BE" sz="1200" kern="1200" dirty="0" smtClean="0">
                <a:solidFill>
                  <a:schemeClr val="tx1"/>
                </a:solidFill>
                <a:effectLst/>
                <a:latin typeface="+mn-lt"/>
                <a:ea typeface="+mn-ea"/>
                <a:cs typeface="+mn-cs"/>
              </a:rPr>
              <a:t>- Présentation brève du collectif </a:t>
            </a:r>
          </a:p>
          <a:p>
            <a:r>
              <a:rPr lang="fr-BE" sz="1200" kern="1200" dirty="0" smtClean="0">
                <a:solidFill>
                  <a:schemeClr val="tx1"/>
                </a:solidFill>
                <a:effectLst/>
                <a:latin typeface="+mn-lt"/>
                <a:ea typeface="+mn-ea"/>
                <a:cs typeface="+mn-cs"/>
              </a:rPr>
              <a:t> </a:t>
            </a:r>
            <a:endParaRPr lang="fr-BE" dirty="0"/>
          </a:p>
        </p:txBody>
      </p:sp>
      <p:sp>
        <p:nvSpPr>
          <p:cNvPr id="4" name="Espace réservé du numéro de diapositive 3"/>
          <p:cNvSpPr>
            <a:spLocks noGrp="1"/>
          </p:cNvSpPr>
          <p:nvPr>
            <p:ph type="sldNum" sz="quarter" idx="10"/>
          </p:nvPr>
        </p:nvSpPr>
        <p:spPr/>
        <p:txBody>
          <a:bodyPr/>
          <a:lstStyle/>
          <a:p>
            <a:fld id="{CC6B59C7-86BE-4D34-823B-F6625B670736}" type="slidenum">
              <a:rPr lang="fr-BE" smtClean="0"/>
              <a:t>2</a:t>
            </a:fld>
            <a:endParaRPr lang="fr-BE"/>
          </a:p>
        </p:txBody>
      </p:sp>
    </p:spTree>
    <p:extLst>
      <p:ext uri="{BB962C8B-B14F-4D97-AF65-F5344CB8AC3E}">
        <p14:creationId xmlns:p14="http://schemas.microsoft.com/office/powerpoint/2010/main" val="2761891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sz="1200" b="1" kern="1200" dirty="0" smtClean="0">
                <a:solidFill>
                  <a:schemeClr val="tx1"/>
                </a:solidFill>
                <a:effectLst/>
                <a:latin typeface="+mn-lt"/>
                <a:ea typeface="+mn-ea"/>
                <a:cs typeface="+mn-cs"/>
              </a:rPr>
              <a:t>2. Témoignages</a:t>
            </a:r>
            <a:r>
              <a:rPr lang="fr-BE" sz="1200" kern="1200" dirty="0" smtClean="0">
                <a:solidFill>
                  <a:schemeClr val="tx1"/>
                </a:solidFill>
                <a:effectLst/>
                <a:latin typeface="+mn-lt"/>
                <a:ea typeface="+mn-ea"/>
                <a:cs typeface="+mn-cs"/>
              </a:rPr>
              <a:t> (30 min)</a:t>
            </a:r>
          </a:p>
          <a:p>
            <a:r>
              <a:rPr lang="fr-BE" sz="1200" kern="1200" dirty="0" smtClean="0">
                <a:solidFill>
                  <a:schemeClr val="tx1"/>
                </a:solidFill>
                <a:effectLst/>
                <a:latin typeface="+mn-lt"/>
                <a:ea typeface="+mn-ea"/>
                <a:cs typeface="+mn-cs"/>
              </a:rPr>
              <a:t>- </a:t>
            </a:r>
            <a:r>
              <a:rPr lang="fr-BE" sz="1200" b="1" kern="1200" dirty="0" smtClean="0">
                <a:solidFill>
                  <a:schemeClr val="tx1"/>
                </a:solidFill>
                <a:effectLst/>
                <a:latin typeface="+mn-lt"/>
                <a:ea typeface="+mn-ea"/>
                <a:cs typeface="+mn-cs"/>
              </a:rPr>
              <a:t>1 agriculteur</a:t>
            </a:r>
            <a:r>
              <a:rPr lang="fr-BE" sz="1200" kern="1200" dirty="0" smtClean="0">
                <a:solidFill>
                  <a:schemeClr val="tx1"/>
                </a:solidFill>
                <a:effectLst/>
                <a:latin typeface="+mn-lt"/>
                <a:ea typeface="+mn-ea"/>
                <a:cs typeface="+mn-cs"/>
              </a:rPr>
              <a:t> qui témoigne de l’importance de cet outil et de renouer un dialogue avec les communes et riverains face aux réalités et contraintes du métier. Fabrice Flamend est d’accord pour témoigner en tant qu’agriculteur ayant participé aux travaux de construction du</a:t>
            </a:r>
            <a:r>
              <a:rPr lang="fr-BE" sz="1200" kern="1200" baseline="0" dirty="0" smtClean="0">
                <a:solidFill>
                  <a:schemeClr val="tx1"/>
                </a:solidFill>
                <a:effectLst/>
                <a:latin typeface="+mn-lt"/>
                <a:ea typeface="+mn-ea"/>
                <a:cs typeface="+mn-cs"/>
              </a:rPr>
              <a:t> référentiel</a:t>
            </a:r>
            <a:endParaRPr lang="fr-BE" sz="1200" kern="1200" dirty="0" smtClean="0">
              <a:solidFill>
                <a:schemeClr val="tx1"/>
              </a:solidFill>
              <a:effectLst/>
              <a:latin typeface="+mn-lt"/>
              <a:ea typeface="+mn-ea"/>
              <a:cs typeface="+mn-cs"/>
            </a:endParaRPr>
          </a:p>
          <a:p>
            <a:r>
              <a:rPr lang="fr-BE" sz="1200" kern="1200" dirty="0" smtClean="0">
                <a:solidFill>
                  <a:schemeClr val="tx1"/>
                </a:solidFill>
                <a:effectLst/>
                <a:latin typeface="+mn-lt"/>
                <a:ea typeface="+mn-ea"/>
                <a:cs typeface="+mn-cs"/>
              </a:rPr>
              <a:t>- </a:t>
            </a:r>
            <a:r>
              <a:rPr lang="fr-BE" sz="1200" b="1" kern="1200" dirty="0" smtClean="0">
                <a:solidFill>
                  <a:schemeClr val="tx1"/>
                </a:solidFill>
                <a:effectLst/>
                <a:latin typeface="+mn-lt"/>
                <a:ea typeface="+mn-ea"/>
                <a:cs typeface="+mn-cs"/>
              </a:rPr>
              <a:t>1 ou 2 riverain(e)s</a:t>
            </a:r>
            <a:r>
              <a:rPr lang="fr-BE" sz="1200" kern="1200" dirty="0" smtClean="0">
                <a:solidFill>
                  <a:schemeClr val="tx1"/>
                </a:solidFill>
                <a:effectLst/>
                <a:latin typeface="+mn-lt"/>
                <a:ea typeface="+mn-ea"/>
                <a:cs typeface="+mn-cs"/>
              </a:rPr>
              <a:t> pour témoigner de l’importance de renouer un dialogue pour partager ses attentes et craintes et mieux comprendre les contraintes de l’agriculteur =&gt; encore à trouver, nous n’avons pas de confirmation de riverain pour l’instant ! </a:t>
            </a:r>
          </a:p>
          <a:p>
            <a:pPr marL="171450" indent="-171450">
              <a:buFontTx/>
              <a:buChar char="-"/>
            </a:pPr>
            <a:r>
              <a:rPr lang="fr-BE" sz="1200" b="1" kern="1200" dirty="0" smtClean="0">
                <a:solidFill>
                  <a:schemeClr val="tx1"/>
                </a:solidFill>
                <a:effectLst/>
                <a:latin typeface="+mn-lt"/>
                <a:ea typeface="+mn-ea"/>
                <a:cs typeface="+mn-cs"/>
              </a:rPr>
              <a:t>1 acteur d’une commune</a:t>
            </a:r>
            <a:r>
              <a:rPr lang="fr-BE" sz="1200" kern="1200" dirty="0" smtClean="0">
                <a:solidFill>
                  <a:schemeClr val="tx1"/>
                </a:solidFill>
                <a:effectLst/>
                <a:latin typeface="+mn-lt"/>
                <a:ea typeface="+mn-ea"/>
                <a:cs typeface="+mn-cs"/>
              </a:rPr>
              <a:t> : Rudy </a:t>
            </a:r>
            <a:r>
              <a:rPr lang="fr-BE" sz="1200" kern="1200" dirty="0" err="1" smtClean="0">
                <a:solidFill>
                  <a:schemeClr val="tx1"/>
                </a:solidFill>
                <a:effectLst/>
                <a:latin typeface="+mn-lt"/>
                <a:ea typeface="+mn-ea"/>
                <a:cs typeface="+mn-cs"/>
              </a:rPr>
              <a:t>Delhaise</a:t>
            </a:r>
            <a:r>
              <a:rPr lang="fr-BE" sz="1200" kern="1200" dirty="0" smtClean="0">
                <a:solidFill>
                  <a:schemeClr val="tx1"/>
                </a:solidFill>
                <a:effectLst/>
                <a:latin typeface="+mn-lt"/>
                <a:ea typeface="+mn-ea"/>
                <a:cs typeface="+mn-cs"/>
              </a:rPr>
              <a:t> (bourgmestre d’Eghezée).</a:t>
            </a:r>
          </a:p>
          <a:p>
            <a:r>
              <a:rPr lang="fr-BE" sz="1200" kern="1200" dirty="0" smtClean="0">
                <a:solidFill>
                  <a:schemeClr val="tx1"/>
                </a:solidFill>
                <a:effectLst/>
                <a:latin typeface="+mn-lt"/>
                <a:ea typeface="+mn-ea"/>
                <a:cs typeface="+mn-cs"/>
              </a:rPr>
              <a:t> </a:t>
            </a:r>
          </a:p>
        </p:txBody>
      </p:sp>
      <p:sp>
        <p:nvSpPr>
          <p:cNvPr id="4" name="Espace réservé du numéro de diapositive 3"/>
          <p:cNvSpPr>
            <a:spLocks noGrp="1"/>
          </p:cNvSpPr>
          <p:nvPr>
            <p:ph type="sldNum" sz="quarter" idx="10"/>
          </p:nvPr>
        </p:nvSpPr>
        <p:spPr/>
        <p:txBody>
          <a:bodyPr/>
          <a:lstStyle/>
          <a:p>
            <a:fld id="{CC6B59C7-86BE-4D34-823B-F6625B670736}" type="slidenum">
              <a:rPr lang="fr-BE" smtClean="0"/>
              <a:t>4</a:t>
            </a:fld>
            <a:endParaRPr lang="fr-BE"/>
          </a:p>
        </p:txBody>
      </p:sp>
    </p:spTree>
    <p:extLst>
      <p:ext uri="{BB962C8B-B14F-4D97-AF65-F5344CB8AC3E}">
        <p14:creationId xmlns:p14="http://schemas.microsoft.com/office/powerpoint/2010/main" val="1348570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sz="1200" kern="1200" dirty="0" smtClean="0">
                <a:solidFill>
                  <a:schemeClr val="tx1"/>
                </a:solidFill>
                <a:effectLst/>
                <a:latin typeface="+mn-lt"/>
                <a:ea typeface="+mn-ea"/>
                <a:cs typeface="+mn-cs"/>
              </a:rPr>
              <a:t>3. </a:t>
            </a:r>
            <a:r>
              <a:rPr lang="fr-BE" sz="1200" b="1" kern="1200" dirty="0" smtClean="0">
                <a:solidFill>
                  <a:schemeClr val="tx1"/>
                </a:solidFill>
                <a:effectLst/>
                <a:latin typeface="+mn-lt"/>
                <a:ea typeface="+mn-ea"/>
                <a:cs typeface="+mn-cs"/>
              </a:rPr>
              <a:t>Présentation du référentiel (15min)</a:t>
            </a:r>
            <a:endParaRPr lang="fr-BE" sz="1200" kern="1200" dirty="0" smtClean="0">
              <a:solidFill>
                <a:schemeClr val="tx1"/>
              </a:solidFill>
              <a:effectLst/>
              <a:latin typeface="+mn-lt"/>
              <a:ea typeface="+mn-ea"/>
              <a:cs typeface="+mn-cs"/>
            </a:endParaRPr>
          </a:p>
          <a:p>
            <a:r>
              <a:rPr lang="fr-BE" sz="1200" kern="1200" dirty="0" smtClean="0">
                <a:solidFill>
                  <a:schemeClr val="tx1"/>
                </a:solidFill>
                <a:effectLst/>
                <a:latin typeface="+mn-lt"/>
                <a:ea typeface="+mn-ea"/>
                <a:cs typeface="+mn-cs"/>
              </a:rPr>
              <a:t>-  17 actions réparties en 5 principes</a:t>
            </a:r>
          </a:p>
          <a:p>
            <a:r>
              <a:rPr lang="fr-BE" sz="1200" kern="1200" dirty="0" smtClean="0">
                <a:solidFill>
                  <a:schemeClr val="tx1"/>
                </a:solidFill>
                <a:effectLst/>
                <a:latin typeface="+mn-lt"/>
                <a:ea typeface="+mn-ea"/>
                <a:cs typeface="+mn-cs"/>
              </a:rPr>
              <a:t>+ présenter 1 exemple d’engagements possibles pour une action.</a:t>
            </a:r>
          </a:p>
          <a:p>
            <a:r>
              <a:rPr lang="fr-BE" sz="1200" kern="1200" dirty="0" smtClean="0">
                <a:solidFill>
                  <a:schemeClr val="tx1"/>
                </a:solidFill>
                <a:effectLst/>
                <a:latin typeface="+mn-lt"/>
                <a:ea typeface="+mn-ea"/>
                <a:cs typeface="+mn-cs"/>
              </a:rPr>
              <a:t> </a:t>
            </a:r>
          </a:p>
          <a:p>
            <a:r>
              <a:rPr lang="fr-FR" dirty="0" smtClean="0"/>
              <a:t>17 actions réparties en 5 principes</a:t>
            </a:r>
          </a:p>
          <a:p>
            <a:pPr lvl="1"/>
            <a:r>
              <a:rPr lang="fr-FR" dirty="0" smtClean="0"/>
              <a:t>A) Privilégier la concertation entre agriculteurs et riverains</a:t>
            </a:r>
          </a:p>
          <a:p>
            <a:pPr lvl="1"/>
            <a:r>
              <a:rPr lang="fr-FR" dirty="0" smtClean="0"/>
              <a:t>B) Ne traiter que lorsque c’est indispensable, raisonner les traitements</a:t>
            </a:r>
          </a:p>
          <a:p>
            <a:pPr lvl="1"/>
            <a:r>
              <a:rPr lang="fr-FR" dirty="0" smtClean="0"/>
              <a:t>C) Prendre en compte les conditions atmosphériques</a:t>
            </a:r>
          </a:p>
          <a:p>
            <a:pPr lvl="1"/>
            <a:r>
              <a:rPr lang="fr-FR" dirty="0" smtClean="0"/>
              <a:t>D) Mettre en œuvre des mesures </a:t>
            </a:r>
            <a:r>
              <a:rPr lang="fr-FR" dirty="0" err="1" smtClean="0"/>
              <a:t>anti-dérive</a:t>
            </a:r>
            <a:endParaRPr lang="fr-FR" dirty="0" smtClean="0"/>
          </a:p>
          <a:p>
            <a:pPr lvl="1"/>
            <a:r>
              <a:rPr lang="fr-FR" dirty="0" smtClean="0"/>
              <a:t>E) Utiliser la matériel de manière adéquate et avoir des infrastructures adaptées</a:t>
            </a:r>
          </a:p>
        </p:txBody>
      </p:sp>
      <p:sp>
        <p:nvSpPr>
          <p:cNvPr id="4" name="Espace réservé du numéro de diapositive 3"/>
          <p:cNvSpPr>
            <a:spLocks noGrp="1"/>
          </p:cNvSpPr>
          <p:nvPr>
            <p:ph type="sldNum" sz="quarter" idx="10"/>
          </p:nvPr>
        </p:nvSpPr>
        <p:spPr/>
        <p:txBody>
          <a:bodyPr/>
          <a:lstStyle/>
          <a:p>
            <a:fld id="{CC6B59C7-86BE-4D34-823B-F6625B670736}" type="slidenum">
              <a:rPr lang="fr-BE" smtClean="0"/>
              <a:t>5</a:t>
            </a:fld>
            <a:endParaRPr lang="fr-BE"/>
          </a:p>
        </p:txBody>
      </p:sp>
    </p:spTree>
    <p:extLst>
      <p:ext uri="{BB962C8B-B14F-4D97-AF65-F5344CB8AC3E}">
        <p14:creationId xmlns:p14="http://schemas.microsoft.com/office/powerpoint/2010/main" val="20507866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i="0" kern="1200" dirty="0" smtClean="0">
                <a:solidFill>
                  <a:schemeClr val="tx1"/>
                </a:solidFill>
                <a:effectLst/>
                <a:latin typeface="+mn-lt"/>
                <a:ea typeface="+mn-ea"/>
                <a:cs typeface="+mn-cs"/>
              </a:rPr>
              <a:t>CHAQUE ACTION MENTIONNÉE FAIT L’OBJET D’UNE DESCRIPTION SIMPLIFIÉE ET EST AFFECTÉE D’UN PICTOGRAMME INDIQUANT S’IL S’AGIT DE</a:t>
            </a:r>
            <a:r>
              <a:rPr lang="fr-FR" sz="1200" b="0" i="0" kern="1200" baseline="0" dirty="0" smtClean="0">
                <a:solidFill>
                  <a:schemeClr val="tx1"/>
                </a:solidFill>
                <a:effectLst/>
                <a:latin typeface="+mn-lt"/>
                <a:ea typeface="+mn-ea"/>
                <a:cs typeface="+mn-cs"/>
              </a:rPr>
              <a:t> :</a:t>
            </a:r>
          </a:p>
          <a:p>
            <a:endParaRPr lang="fr-FR" sz="1200" b="0" i="0" kern="1200" baseline="0" dirty="0" smtClean="0">
              <a:solidFill>
                <a:schemeClr val="tx1"/>
              </a:solidFill>
              <a:effectLst/>
              <a:latin typeface="+mn-lt"/>
              <a:ea typeface="+mn-ea"/>
              <a:cs typeface="+mn-cs"/>
            </a:endParaRPr>
          </a:p>
          <a:p>
            <a:r>
              <a:rPr lang="fr-FR" sz="1200" b="0" i="0" kern="1200" baseline="0" dirty="0" smtClean="0">
                <a:solidFill>
                  <a:schemeClr val="tx1"/>
                </a:solidFill>
                <a:effectLst/>
                <a:latin typeface="+mn-lt"/>
                <a:ea typeface="+mn-ea"/>
                <a:cs typeface="+mn-cs"/>
              </a:rPr>
              <a:t>-   Mesure obligatoire</a:t>
            </a:r>
          </a:p>
          <a:p>
            <a:pPr marL="171450" indent="-171450">
              <a:buFontTx/>
              <a:buChar char="-"/>
            </a:pPr>
            <a:r>
              <a:rPr lang="fr-FR" dirty="0" smtClean="0"/>
              <a:t>Mesure</a:t>
            </a:r>
            <a:r>
              <a:rPr lang="fr-FR" baseline="0" dirty="0" smtClean="0"/>
              <a:t> volontaire</a:t>
            </a:r>
          </a:p>
          <a:p>
            <a:pPr marL="171450" indent="-171450">
              <a:buFontTx/>
              <a:buChar char="-"/>
            </a:pPr>
            <a:r>
              <a:rPr lang="fr-FR" baseline="0" dirty="0" smtClean="0"/>
              <a:t>Mesure favorisée par un engagement mutuel agriculteur – riverain</a:t>
            </a:r>
          </a:p>
          <a:p>
            <a:pPr marL="171450" indent="-171450">
              <a:buFontTx/>
              <a:buChar char="-"/>
            </a:pPr>
            <a:r>
              <a:rPr lang="fr-FR" dirty="0" smtClean="0"/>
              <a:t>Mesure</a:t>
            </a:r>
            <a:r>
              <a:rPr lang="fr-FR" baseline="0" dirty="0" smtClean="0"/>
              <a:t> rendue possible par des accords économiques prenant en compte les coûts de mise en œuvre.</a:t>
            </a:r>
            <a:r>
              <a:rPr lang="fr-FR" dirty="0" smtClean="0"/>
              <a:t/>
            </a:r>
            <a:br>
              <a:rPr lang="fr-FR" dirty="0" smtClean="0"/>
            </a:br>
            <a:endParaRPr lang="fr-BE" dirty="0"/>
          </a:p>
        </p:txBody>
      </p:sp>
      <p:sp>
        <p:nvSpPr>
          <p:cNvPr id="4" name="Espace réservé du numéro de diapositive 3"/>
          <p:cNvSpPr>
            <a:spLocks noGrp="1"/>
          </p:cNvSpPr>
          <p:nvPr>
            <p:ph type="sldNum" sz="quarter" idx="10"/>
          </p:nvPr>
        </p:nvSpPr>
        <p:spPr/>
        <p:txBody>
          <a:bodyPr/>
          <a:lstStyle/>
          <a:p>
            <a:fld id="{CC6B59C7-86BE-4D34-823B-F6625B670736}" type="slidenum">
              <a:rPr lang="fr-BE" smtClean="0"/>
              <a:t>6</a:t>
            </a:fld>
            <a:endParaRPr lang="fr-BE"/>
          </a:p>
        </p:txBody>
      </p:sp>
    </p:spTree>
    <p:extLst>
      <p:ext uri="{BB962C8B-B14F-4D97-AF65-F5344CB8AC3E}">
        <p14:creationId xmlns:p14="http://schemas.microsoft.com/office/powerpoint/2010/main" val="930939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i="0" kern="1200" dirty="0" smtClean="0">
                <a:solidFill>
                  <a:schemeClr val="tx1"/>
                </a:solidFill>
                <a:effectLst/>
                <a:latin typeface="+mn-lt"/>
                <a:ea typeface="+mn-ea"/>
                <a:cs typeface="+mn-cs"/>
              </a:rPr>
              <a:t>CHAQUE ACTION MENTIONNÉE FAIT L’OBJET D’UNE DESCRIPTION SIMPLIFIÉE ET EST AFFECTÉE D’UN PICTOGRAMME INDIQUANT S’IL S’AGIT DE</a:t>
            </a:r>
            <a:r>
              <a:rPr lang="fr-FR" sz="1200" b="0" i="0" kern="1200" baseline="0" dirty="0" smtClean="0">
                <a:solidFill>
                  <a:schemeClr val="tx1"/>
                </a:solidFill>
                <a:effectLst/>
                <a:latin typeface="+mn-lt"/>
                <a:ea typeface="+mn-ea"/>
                <a:cs typeface="+mn-cs"/>
              </a:rPr>
              <a:t> :</a:t>
            </a:r>
          </a:p>
          <a:p>
            <a:endParaRPr lang="fr-FR" sz="1200" b="0" i="0" kern="1200" baseline="0" dirty="0" smtClean="0">
              <a:solidFill>
                <a:schemeClr val="tx1"/>
              </a:solidFill>
              <a:effectLst/>
              <a:latin typeface="+mn-lt"/>
              <a:ea typeface="+mn-ea"/>
              <a:cs typeface="+mn-cs"/>
            </a:endParaRPr>
          </a:p>
          <a:p>
            <a:r>
              <a:rPr lang="fr-FR" sz="1200" b="0" i="0" kern="1200" baseline="0" dirty="0" smtClean="0">
                <a:solidFill>
                  <a:schemeClr val="tx1"/>
                </a:solidFill>
                <a:effectLst/>
                <a:latin typeface="+mn-lt"/>
                <a:ea typeface="+mn-ea"/>
                <a:cs typeface="+mn-cs"/>
              </a:rPr>
              <a:t>-   Mesure obligatoire</a:t>
            </a:r>
          </a:p>
          <a:p>
            <a:pPr marL="171450" indent="-171450">
              <a:buFontTx/>
              <a:buChar char="-"/>
            </a:pPr>
            <a:r>
              <a:rPr lang="fr-FR" dirty="0" smtClean="0"/>
              <a:t>Mesure</a:t>
            </a:r>
            <a:r>
              <a:rPr lang="fr-FR" baseline="0" dirty="0" smtClean="0"/>
              <a:t> volontaire</a:t>
            </a:r>
          </a:p>
          <a:p>
            <a:pPr marL="171450" indent="-171450">
              <a:buFontTx/>
              <a:buChar char="-"/>
            </a:pPr>
            <a:r>
              <a:rPr lang="fr-FR" baseline="0" dirty="0" smtClean="0"/>
              <a:t>Mesure favorisée par un engagement mutuel agriculteur – riverain</a:t>
            </a:r>
          </a:p>
          <a:p>
            <a:pPr marL="171450" indent="-171450">
              <a:buFontTx/>
              <a:buChar char="-"/>
            </a:pPr>
            <a:r>
              <a:rPr lang="fr-FR" dirty="0" smtClean="0"/>
              <a:t>Mesure</a:t>
            </a:r>
            <a:r>
              <a:rPr lang="fr-FR" baseline="0" dirty="0" smtClean="0"/>
              <a:t> rendue possible par des accords économiques prenant en compte les coûts de mise en œuvre.</a:t>
            </a:r>
            <a:r>
              <a:rPr lang="fr-FR" dirty="0" smtClean="0"/>
              <a:t/>
            </a:r>
            <a:br>
              <a:rPr lang="fr-FR" dirty="0" smtClean="0"/>
            </a:br>
            <a:endParaRPr lang="fr-BE" dirty="0"/>
          </a:p>
        </p:txBody>
      </p:sp>
      <p:sp>
        <p:nvSpPr>
          <p:cNvPr id="4" name="Espace réservé du numéro de diapositive 3"/>
          <p:cNvSpPr>
            <a:spLocks noGrp="1"/>
          </p:cNvSpPr>
          <p:nvPr>
            <p:ph type="sldNum" sz="quarter" idx="10"/>
          </p:nvPr>
        </p:nvSpPr>
        <p:spPr/>
        <p:txBody>
          <a:bodyPr/>
          <a:lstStyle/>
          <a:p>
            <a:fld id="{CC6B59C7-86BE-4D34-823B-F6625B670736}" type="slidenum">
              <a:rPr lang="fr-BE" smtClean="0"/>
              <a:t>7</a:t>
            </a:fld>
            <a:endParaRPr lang="fr-BE"/>
          </a:p>
        </p:txBody>
      </p:sp>
    </p:spTree>
    <p:extLst>
      <p:ext uri="{BB962C8B-B14F-4D97-AF65-F5344CB8AC3E}">
        <p14:creationId xmlns:p14="http://schemas.microsoft.com/office/powerpoint/2010/main" val="2158216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200" kern="1200" dirty="0" smtClean="0">
                <a:solidFill>
                  <a:schemeClr val="tx1"/>
                </a:solidFill>
                <a:effectLst/>
                <a:latin typeface="+mn-lt"/>
                <a:ea typeface="+mn-ea"/>
                <a:cs typeface="+mn-cs"/>
              </a:rPr>
              <a:t>4. </a:t>
            </a:r>
            <a:r>
              <a:rPr lang="fr-BE" sz="1200" b="1" kern="1200" dirty="0" smtClean="0">
                <a:solidFill>
                  <a:schemeClr val="tx1"/>
                </a:solidFill>
                <a:effectLst/>
                <a:latin typeface="+mn-lt"/>
                <a:ea typeface="+mn-ea"/>
                <a:cs typeface="+mn-cs"/>
              </a:rPr>
              <a:t>Lancer appel aux communes et aux agriculteurs pour la phase test</a:t>
            </a:r>
            <a:r>
              <a:rPr lang="fr-BE" sz="1200" kern="1200" dirty="0" smtClean="0">
                <a:solidFill>
                  <a:schemeClr val="tx1"/>
                </a:solidFill>
                <a:effectLst/>
                <a:latin typeface="+mn-lt"/>
                <a:ea typeface="+mn-ea"/>
                <a:cs typeface="+mn-cs"/>
              </a:rPr>
              <a:t>. Un formulaire à remplir sera disponible sur place pour permettre aux acteurs intéressés de se manifester et de nous laisser leurs coordonnées.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Les communes</a:t>
            </a:r>
            <a:r>
              <a:rPr lang="fr-FR" sz="1200" kern="1200" baseline="0" dirty="0" smtClean="0">
                <a:solidFill>
                  <a:schemeClr val="tx1"/>
                </a:solidFill>
                <a:effectLst/>
                <a:latin typeface="+mn-lt"/>
                <a:ea typeface="+mn-ea"/>
                <a:cs typeface="+mn-cs"/>
              </a:rPr>
              <a:t> doivent assurer l’organisation des réunions, mettre à disposition un local pour celles-ci, faire connaître la démarche via leurs bulletins d’info vers les agriculteurs et riverains, …</a:t>
            </a:r>
            <a:endParaRPr lang="fr-BE" sz="1200" kern="1200" dirty="0" smtClean="0">
              <a:solidFill>
                <a:schemeClr val="tx1"/>
              </a:solidFill>
              <a:effectLst/>
              <a:latin typeface="+mn-lt"/>
              <a:ea typeface="+mn-ea"/>
              <a:cs typeface="+mn-cs"/>
            </a:endParaRPr>
          </a:p>
          <a:p>
            <a:endParaRPr lang="fr-BE" dirty="0"/>
          </a:p>
        </p:txBody>
      </p:sp>
      <p:sp>
        <p:nvSpPr>
          <p:cNvPr id="4" name="Espace réservé du numéro de diapositive 3"/>
          <p:cNvSpPr>
            <a:spLocks noGrp="1"/>
          </p:cNvSpPr>
          <p:nvPr>
            <p:ph type="sldNum" sz="quarter" idx="10"/>
          </p:nvPr>
        </p:nvSpPr>
        <p:spPr/>
        <p:txBody>
          <a:bodyPr/>
          <a:lstStyle/>
          <a:p>
            <a:fld id="{CC6B59C7-86BE-4D34-823B-F6625B670736}" type="slidenum">
              <a:rPr lang="fr-BE" smtClean="0"/>
              <a:t>8</a:t>
            </a:fld>
            <a:endParaRPr lang="fr-BE"/>
          </a:p>
        </p:txBody>
      </p:sp>
    </p:spTree>
    <p:extLst>
      <p:ext uri="{BB962C8B-B14F-4D97-AF65-F5344CB8AC3E}">
        <p14:creationId xmlns:p14="http://schemas.microsoft.com/office/powerpoint/2010/main" val="35609386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Date limite</a:t>
            </a:r>
            <a:r>
              <a:rPr lang="fr-FR" baseline="0" dirty="0" smtClean="0"/>
              <a:t> ? Fin août ? Fin septembre ? Prise de décision des communes peut prendre du temps ?</a:t>
            </a:r>
            <a:endParaRPr lang="fr-BE" dirty="0"/>
          </a:p>
        </p:txBody>
      </p:sp>
      <p:sp>
        <p:nvSpPr>
          <p:cNvPr id="4" name="Espace réservé du numéro de diapositive 3"/>
          <p:cNvSpPr>
            <a:spLocks noGrp="1"/>
          </p:cNvSpPr>
          <p:nvPr>
            <p:ph type="sldNum" sz="quarter" idx="10"/>
          </p:nvPr>
        </p:nvSpPr>
        <p:spPr/>
        <p:txBody>
          <a:bodyPr/>
          <a:lstStyle/>
          <a:p>
            <a:fld id="{CC6B59C7-86BE-4D34-823B-F6625B670736}" type="slidenum">
              <a:rPr lang="fr-BE" smtClean="0"/>
              <a:t>9</a:t>
            </a:fld>
            <a:endParaRPr lang="fr-BE"/>
          </a:p>
        </p:txBody>
      </p:sp>
    </p:spTree>
    <p:extLst>
      <p:ext uri="{BB962C8B-B14F-4D97-AF65-F5344CB8AC3E}">
        <p14:creationId xmlns:p14="http://schemas.microsoft.com/office/powerpoint/2010/main" val="16709373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Séances</a:t>
            </a:r>
            <a:r>
              <a:rPr lang="fr-FR" baseline="0" dirty="0" smtClean="0"/>
              <a:t> de questions réponses avec les personnes présentes</a:t>
            </a:r>
            <a:endParaRPr lang="fr-BE" dirty="0"/>
          </a:p>
        </p:txBody>
      </p:sp>
      <p:sp>
        <p:nvSpPr>
          <p:cNvPr id="4" name="Espace réservé du numéro de diapositive 3"/>
          <p:cNvSpPr>
            <a:spLocks noGrp="1"/>
          </p:cNvSpPr>
          <p:nvPr>
            <p:ph type="sldNum" sz="quarter" idx="10"/>
          </p:nvPr>
        </p:nvSpPr>
        <p:spPr/>
        <p:txBody>
          <a:bodyPr/>
          <a:lstStyle/>
          <a:p>
            <a:fld id="{CC6B59C7-86BE-4D34-823B-F6625B670736}" type="slidenum">
              <a:rPr lang="fr-BE" smtClean="0"/>
              <a:t>10</a:t>
            </a:fld>
            <a:endParaRPr lang="fr-BE"/>
          </a:p>
        </p:txBody>
      </p:sp>
    </p:spTree>
    <p:extLst>
      <p:ext uri="{BB962C8B-B14F-4D97-AF65-F5344CB8AC3E}">
        <p14:creationId xmlns:p14="http://schemas.microsoft.com/office/powerpoint/2010/main" val="36393415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268163" cy="6858000"/>
          </a:xfrm>
          <a:prstGeom prst="rect">
            <a:avLst/>
          </a:prstGeom>
        </p:spPr>
      </p:pic>
      <p:sp>
        <p:nvSpPr>
          <p:cNvPr id="4" name="Espace réservé de la date 3"/>
          <p:cNvSpPr>
            <a:spLocks noGrp="1"/>
          </p:cNvSpPr>
          <p:nvPr>
            <p:ph type="dt" sz="half" idx="10"/>
          </p:nvPr>
        </p:nvSpPr>
        <p:spPr>
          <a:xfrm>
            <a:off x="8964706" y="0"/>
            <a:ext cx="2743200" cy="365125"/>
          </a:xfrm>
        </p:spPr>
        <p:txBody>
          <a:bodyPr/>
          <a:lstStyle>
            <a:lvl1pPr algn="r">
              <a:defRPr>
                <a:solidFill>
                  <a:schemeClr val="bg1"/>
                </a:solidFill>
              </a:defRPr>
            </a:lvl1pPr>
          </a:lstStyle>
          <a:p>
            <a:r>
              <a:rPr lang="fr-FR" smtClean="0"/>
              <a:t>Libramont – 29 juillet 2019</a:t>
            </a:r>
            <a:endParaRPr lang="fr-BE" dirty="0" smtClean="0"/>
          </a:p>
        </p:txBody>
      </p:sp>
      <p:sp>
        <p:nvSpPr>
          <p:cNvPr id="8" name="Espace réservé du numéro de diapositive 5"/>
          <p:cNvSpPr>
            <a:spLocks noGrp="1"/>
          </p:cNvSpPr>
          <p:nvPr>
            <p:ph type="sldNum" sz="quarter" idx="12"/>
          </p:nvPr>
        </p:nvSpPr>
        <p:spPr>
          <a:xfrm>
            <a:off x="8964706" y="6492875"/>
            <a:ext cx="2743200" cy="365125"/>
          </a:xfrm>
        </p:spPr>
        <p:txBody>
          <a:bodyPr/>
          <a:lstStyle>
            <a:lvl1pPr>
              <a:defRPr>
                <a:solidFill>
                  <a:schemeClr val="bg1"/>
                </a:solidFill>
              </a:defRPr>
            </a:lvl1pPr>
          </a:lstStyle>
          <a:p>
            <a:fld id="{185CD454-F219-4C19-B79A-4C93D27DF584}" type="slidenum">
              <a:rPr lang="fr-BE" smtClean="0"/>
              <a:pPr/>
              <a:t>‹N°›</a:t>
            </a:fld>
            <a:endParaRPr lang="fr-BE" dirty="0"/>
          </a:p>
        </p:txBody>
      </p:sp>
    </p:spTree>
    <p:extLst>
      <p:ext uri="{BB962C8B-B14F-4D97-AF65-F5344CB8AC3E}">
        <p14:creationId xmlns:p14="http://schemas.microsoft.com/office/powerpoint/2010/main" val="146631561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r>
              <a:rPr lang="fr-FR" smtClean="0"/>
              <a:t>Libramont – 29 juillet 2019</a:t>
            </a:r>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88389857-1106-4B9A-A763-39131CA45FC0}" type="slidenum">
              <a:rPr lang="fr-BE" smtClean="0"/>
              <a:t>‹N°›</a:t>
            </a:fld>
            <a:endParaRPr lang="fr-BE"/>
          </a:p>
        </p:txBody>
      </p:sp>
    </p:spTree>
    <p:extLst>
      <p:ext uri="{BB962C8B-B14F-4D97-AF65-F5344CB8AC3E}">
        <p14:creationId xmlns:p14="http://schemas.microsoft.com/office/powerpoint/2010/main" val="824832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BE"/>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r>
              <a:rPr lang="fr-FR" smtClean="0"/>
              <a:t>Libramont – 29 juillet 2019</a:t>
            </a:r>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88389857-1106-4B9A-A763-39131CA45FC0}" type="slidenum">
              <a:rPr lang="fr-BE" smtClean="0"/>
              <a:t>‹N°›</a:t>
            </a:fld>
            <a:endParaRPr lang="fr-BE"/>
          </a:p>
        </p:txBody>
      </p:sp>
    </p:spTree>
    <p:extLst>
      <p:ext uri="{BB962C8B-B14F-4D97-AF65-F5344CB8AC3E}">
        <p14:creationId xmlns:p14="http://schemas.microsoft.com/office/powerpoint/2010/main" val="102141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082" y="0"/>
            <a:ext cx="12268162" cy="6858000"/>
          </a:xfrm>
          <a:prstGeom prst="rect">
            <a:avLst/>
          </a:prstGeom>
        </p:spPr>
      </p:pic>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a:xfrm>
            <a:off x="8610600" y="6560343"/>
            <a:ext cx="2743200" cy="365125"/>
          </a:xfrm>
        </p:spPr>
        <p:txBody>
          <a:bodyPr/>
          <a:lstStyle>
            <a:lvl1pPr>
              <a:defRPr>
                <a:solidFill>
                  <a:schemeClr val="bg1"/>
                </a:solidFill>
              </a:defRPr>
            </a:lvl1pPr>
          </a:lstStyle>
          <a:p>
            <a:fld id="{185CD454-F219-4C19-B79A-4C93D27DF584}" type="slidenum">
              <a:rPr lang="fr-BE" smtClean="0"/>
              <a:pPr/>
              <a:t>‹N°›</a:t>
            </a:fld>
            <a:endParaRPr lang="fr-BE" dirty="0"/>
          </a:p>
        </p:txBody>
      </p:sp>
      <p:sp>
        <p:nvSpPr>
          <p:cNvPr id="4" name="Espace réservé de la date 3"/>
          <p:cNvSpPr>
            <a:spLocks noGrp="1"/>
          </p:cNvSpPr>
          <p:nvPr>
            <p:ph type="dt" sz="half" idx="10"/>
          </p:nvPr>
        </p:nvSpPr>
        <p:spPr>
          <a:xfrm>
            <a:off x="838200" y="6560343"/>
            <a:ext cx="2743200" cy="365125"/>
          </a:xfrm>
        </p:spPr>
        <p:txBody>
          <a:bodyPr/>
          <a:lstStyle>
            <a:lvl1pPr>
              <a:defRPr>
                <a:solidFill>
                  <a:schemeClr val="bg1"/>
                </a:solidFill>
              </a:defRPr>
            </a:lvl1pPr>
          </a:lstStyle>
          <a:p>
            <a:r>
              <a:rPr lang="fr-FR" smtClean="0"/>
              <a:t>Libramont – 29 juillet 2019</a:t>
            </a:r>
            <a:endParaRPr lang="fr-BE" dirty="0" smtClean="0"/>
          </a:p>
        </p:txBody>
      </p:sp>
    </p:spTree>
    <p:extLst>
      <p:ext uri="{BB962C8B-B14F-4D97-AF65-F5344CB8AC3E}">
        <p14:creationId xmlns:p14="http://schemas.microsoft.com/office/powerpoint/2010/main" val="362934654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BE"/>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r>
              <a:rPr lang="fr-FR" smtClean="0"/>
              <a:t>Libramont – 29 juillet 2019</a:t>
            </a:r>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88389857-1106-4B9A-A763-39131CA45FC0}" type="slidenum">
              <a:rPr lang="fr-BE" smtClean="0"/>
              <a:t>‹N°›</a:t>
            </a:fld>
            <a:endParaRPr lang="fr-BE"/>
          </a:p>
        </p:txBody>
      </p:sp>
    </p:spTree>
    <p:extLst>
      <p:ext uri="{BB962C8B-B14F-4D97-AF65-F5344CB8AC3E}">
        <p14:creationId xmlns:p14="http://schemas.microsoft.com/office/powerpoint/2010/main" val="2239175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r>
              <a:rPr lang="fr-FR" smtClean="0"/>
              <a:t>Libramont – 29 juillet 2019</a:t>
            </a:r>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88389857-1106-4B9A-A763-39131CA45FC0}" type="slidenum">
              <a:rPr lang="fr-BE" smtClean="0"/>
              <a:t>‹N°›</a:t>
            </a:fld>
            <a:endParaRPr lang="fr-BE"/>
          </a:p>
        </p:txBody>
      </p:sp>
    </p:spTree>
    <p:extLst>
      <p:ext uri="{BB962C8B-B14F-4D97-AF65-F5344CB8AC3E}">
        <p14:creationId xmlns:p14="http://schemas.microsoft.com/office/powerpoint/2010/main" val="2671309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BE"/>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r>
              <a:rPr lang="fr-FR" smtClean="0"/>
              <a:t>Libramont – 29 juillet 2019</a:t>
            </a:r>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88389857-1106-4B9A-A763-39131CA45FC0}" type="slidenum">
              <a:rPr lang="fr-BE" smtClean="0"/>
              <a:t>‹N°›</a:t>
            </a:fld>
            <a:endParaRPr lang="fr-BE"/>
          </a:p>
        </p:txBody>
      </p:sp>
    </p:spTree>
    <p:extLst>
      <p:ext uri="{BB962C8B-B14F-4D97-AF65-F5344CB8AC3E}">
        <p14:creationId xmlns:p14="http://schemas.microsoft.com/office/powerpoint/2010/main" val="2520767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e la date 2"/>
          <p:cNvSpPr>
            <a:spLocks noGrp="1"/>
          </p:cNvSpPr>
          <p:nvPr>
            <p:ph type="dt" sz="half" idx="10"/>
          </p:nvPr>
        </p:nvSpPr>
        <p:spPr/>
        <p:txBody>
          <a:bodyPr/>
          <a:lstStyle/>
          <a:p>
            <a:r>
              <a:rPr lang="fr-FR" smtClean="0"/>
              <a:t>Libramont – 29 juillet 2019</a:t>
            </a:r>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88389857-1106-4B9A-A763-39131CA45FC0}" type="slidenum">
              <a:rPr lang="fr-BE" smtClean="0"/>
              <a:t>‹N°›</a:t>
            </a:fld>
            <a:endParaRPr lang="fr-BE"/>
          </a:p>
        </p:txBody>
      </p:sp>
    </p:spTree>
    <p:extLst>
      <p:ext uri="{BB962C8B-B14F-4D97-AF65-F5344CB8AC3E}">
        <p14:creationId xmlns:p14="http://schemas.microsoft.com/office/powerpoint/2010/main" val="4145349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smtClean="0"/>
              <a:t>Libramont – 29 juillet 2019</a:t>
            </a:r>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88389857-1106-4B9A-A763-39131CA45FC0}" type="slidenum">
              <a:rPr lang="fr-BE" smtClean="0"/>
              <a:t>‹N°›</a:t>
            </a:fld>
            <a:endParaRPr lang="fr-BE"/>
          </a:p>
        </p:txBody>
      </p:sp>
    </p:spTree>
    <p:extLst>
      <p:ext uri="{BB962C8B-B14F-4D97-AF65-F5344CB8AC3E}">
        <p14:creationId xmlns:p14="http://schemas.microsoft.com/office/powerpoint/2010/main" val="136763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BE"/>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r>
              <a:rPr lang="fr-FR" smtClean="0"/>
              <a:t>Libramont – 29 juillet 2019</a:t>
            </a:r>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88389857-1106-4B9A-A763-39131CA45FC0}" type="slidenum">
              <a:rPr lang="fr-BE" smtClean="0"/>
              <a:t>‹N°›</a:t>
            </a:fld>
            <a:endParaRPr lang="fr-BE"/>
          </a:p>
        </p:txBody>
      </p:sp>
    </p:spTree>
    <p:extLst>
      <p:ext uri="{BB962C8B-B14F-4D97-AF65-F5344CB8AC3E}">
        <p14:creationId xmlns:p14="http://schemas.microsoft.com/office/powerpoint/2010/main" val="1917362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BE"/>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r>
              <a:rPr lang="fr-FR" smtClean="0"/>
              <a:t>Libramont – 29 juillet 2019</a:t>
            </a:r>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88389857-1106-4B9A-A763-39131CA45FC0}" type="slidenum">
              <a:rPr lang="fr-BE" smtClean="0"/>
              <a:t>‹N°›</a:t>
            </a:fld>
            <a:endParaRPr lang="fr-BE"/>
          </a:p>
        </p:txBody>
      </p:sp>
    </p:spTree>
    <p:extLst>
      <p:ext uri="{BB962C8B-B14F-4D97-AF65-F5344CB8AC3E}">
        <p14:creationId xmlns:p14="http://schemas.microsoft.com/office/powerpoint/2010/main" val="457418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BE"/>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Libramont – 29 juillet 2019</a:t>
            </a:r>
            <a:endParaRPr lang="fr-BE"/>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389857-1106-4B9A-A763-39131CA45FC0}" type="slidenum">
              <a:rPr lang="fr-BE" smtClean="0"/>
              <a:t>‹N°›</a:t>
            </a:fld>
            <a:endParaRPr lang="fr-BE"/>
          </a:p>
        </p:txBody>
      </p:sp>
    </p:spTree>
    <p:extLst>
      <p:ext uri="{BB962C8B-B14F-4D97-AF65-F5344CB8AC3E}">
        <p14:creationId xmlns:p14="http://schemas.microsoft.com/office/powerpoint/2010/main" val="40585437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jpeg"/><Relationship Id="rId3" Type="http://schemas.openxmlformats.org/officeDocument/2006/relationships/image" Target="../media/image4.png"/><Relationship Id="rId7" Type="http://schemas.openxmlformats.org/officeDocument/2006/relationships/image" Target="../media/image8.jpg"/><Relationship Id="rId12"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filagri.be/"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sz="1400" dirty="0" smtClean="0"/>
              <a:t>Libramont – 29 juillet 2019</a:t>
            </a:r>
            <a:endParaRPr lang="fr-BE" sz="1400" dirty="0" smtClean="0"/>
          </a:p>
        </p:txBody>
      </p:sp>
      <p:sp>
        <p:nvSpPr>
          <p:cNvPr id="3" name="Espace réservé du numéro de diapositive 2"/>
          <p:cNvSpPr>
            <a:spLocks noGrp="1"/>
          </p:cNvSpPr>
          <p:nvPr>
            <p:ph type="sldNum" sz="quarter" idx="12"/>
          </p:nvPr>
        </p:nvSpPr>
        <p:spPr/>
        <p:txBody>
          <a:bodyPr/>
          <a:lstStyle/>
          <a:p>
            <a:fld id="{185CD454-F219-4C19-B79A-4C93D27DF584}" type="slidenum">
              <a:rPr lang="fr-BE" sz="1400" smtClean="0"/>
              <a:pPr/>
              <a:t>1</a:t>
            </a:fld>
            <a:endParaRPr lang="fr-BE" sz="1400" dirty="0"/>
          </a:p>
        </p:txBody>
      </p:sp>
    </p:spTree>
    <p:extLst>
      <p:ext uri="{BB962C8B-B14F-4D97-AF65-F5344CB8AC3E}">
        <p14:creationId xmlns:p14="http://schemas.microsoft.com/office/powerpoint/2010/main" val="38950907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103729" y="2183643"/>
            <a:ext cx="5652543" cy="1325563"/>
          </a:xfrm>
        </p:spPr>
        <p:txBody>
          <a:bodyPr>
            <a:normAutofit/>
          </a:bodyPr>
          <a:lstStyle/>
          <a:p>
            <a:r>
              <a:rPr lang="fr-FR" sz="4000" dirty="0" smtClean="0"/>
              <a:t>Merci pour votre attention</a:t>
            </a:r>
            <a:endParaRPr lang="fr-BE" sz="4000" dirty="0"/>
          </a:p>
        </p:txBody>
      </p:sp>
      <p:sp>
        <p:nvSpPr>
          <p:cNvPr id="5" name="Espace réservé de la date 4"/>
          <p:cNvSpPr>
            <a:spLocks noGrp="1"/>
          </p:cNvSpPr>
          <p:nvPr>
            <p:ph type="dt" sz="half" idx="10"/>
          </p:nvPr>
        </p:nvSpPr>
        <p:spPr/>
        <p:txBody>
          <a:bodyPr/>
          <a:lstStyle/>
          <a:p>
            <a:r>
              <a:rPr lang="fr-FR" smtClean="0"/>
              <a:t>Libramont – 29 juillet 2019</a:t>
            </a:r>
            <a:endParaRPr lang="fr-BE" dirty="0" smtClean="0"/>
          </a:p>
        </p:txBody>
      </p:sp>
      <p:sp>
        <p:nvSpPr>
          <p:cNvPr id="6" name="Espace réservé du numéro de diapositive 5"/>
          <p:cNvSpPr>
            <a:spLocks noGrp="1"/>
          </p:cNvSpPr>
          <p:nvPr>
            <p:ph type="sldNum" sz="quarter" idx="12"/>
          </p:nvPr>
        </p:nvSpPr>
        <p:spPr/>
        <p:txBody>
          <a:bodyPr/>
          <a:lstStyle/>
          <a:p>
            <a:fld id="{185CD454-F219-4C19-B79A-4C93D27DF584}" type="slidenum">
              <a:rPr lang="fr-BE" smtClean="0"/>
              <a:pPr/>
              <a:t>10</a:t>
            </a:fld>
            <a:endParaRPr lang="fr-BE" dirty="0"/>
          </a:p>
        </p:txBody>
      </p:sp>
    </p:spTree>
    <p:extLst>
      <p:ext uri="{BB962C8B-B14F-4D97-AF65-F5344CB8AC3E}">
        <p14:creationId xmlns:p14="http://schemas.microsoft.com/office/powerpoint/2010/main" val="5422222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30259" y="-163773"/>
            <a:ext cx="7195877" cy="1325563"/>
          </a:xfrm>
        </p:spPr>
        <p:txBody>
          <a:bodyPr>
            <a:normAutofit/>
          </a:bodyPr>
          <a:lstStyle/>
          <a:p>
            <a:r>
              <a:rPr lang="fr-FR" sz="4000" dirty="0" smtClean="0"/>
              <a:t>Collectif – Contacts des membres</a:t>
            </a:r>
            <a:endParaRPr lang="fr-BE" sz="4000" dirty="0"/>
          </a:p>
        </p:txBody>
      </p:sp>
      <p:sp>
        <p:nvSpPr>
          <p:cNvPr id="5" name="Espace réservé de la date 4"/>
          <p:cNvSpPr>
            <a:spLocks noGrp="1"/>
          </p:cNvSpPr>
          <p:nvPr>
            <p:ph type="dt" sz="half" idx="10"/>
          </p:nvPr>
        </p:nvSpPr>
        <p:spPr/>
        <p:txBody>
          <a:bodyPr/>
          <a:lstStyle/>
          <a:p>
            <a:r>
              <a:rPr lang="fr-FR" smtClean="0"/>
              <a:t>Libramont – 29 juillet 2019</a:t>
            </a:r>
            <a:endParaRPr lang="fr-BE" dirty="0" smtClean="0"/>
          </a:p>
        </p:txBody>
      </p:sp>
      <p:sp>
        <p:nvSpPr>
          <p:cNvPr id="6" name="Espace réservé du numéro de diapositive 5"/>
          <p:cNvSpPr>
            <a:spLocks noGrp="1"/>
          </p:cNvSpPr>
          <p:nvPr>
            <p:ph type="sldNum" sz="quarter" idx="12"/>
          </p:nvPr>
        </p:nvSpPr>
        <p:spPr/>
        <p:txBody>
          <a:bodyPr/>
          <a:lstStyle/>
          <a:p>
            <a:fld id="{185CD454-F219-4C19-B79A-4C93D27DF584}" type="slidenum">
              <a:rPr lang="fr-BE" smtClean="0"/>
              <a:pPr/>
              <a:t>11</a:t>
            </a:fld>
            <a:endParaRPr lang="fr-BE" dirty="0"/>
          </a:p>
        </p:txBody>
      </p:sp>
      <p:pic>
        <p:nvPicPr>
          <p:cNvPr id="7" name="Image 6"/>
          <p:cNvPicPr>
            <a:picLocks noChangeAspect="1"/>
          </p:cNvPicPr>
          <p:nvPr/>
        </p:nvPicPr>
        <p:blipFill rotWithShape="1">
          <a:blip r:embed="rId2"/>
          <a:srcRect l="23542" t="20741" r="19479" b="8333"/>
          <a:stretch/>
        </p:blipFill>
        <p:spPr>
          <a:xfrm>
            <a:off x="2070100" y="876300"/>
            <a:ext cx="7962900" cy="5575486"/>
          </a:xfrm>
          <a:prstGeom prst="rect">
            <a:avLst/>
          </a:prstGeom>
        </p:spPr>
      </p:pic>
    </p:spTree>
    <p:extLst>
      <p:ext uri="{BB962C8B-B14F-4D97-AF65-F5344CB8AC3E}">
        <p14:creationId xmlns:p14="http://schemas.microsoft.com/office/powerpoint/2010/main" val="29613504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4000" dirty="0" smtClean="0"/>
              <a:t>Introduction</a:t>
            </a:r>
            <a:endParaRPr lang="fr-BE" dirty="0"/>
          </a:p>
        </p:txBody>
      </p:sp>
      <p:sp>
        <p:nvSpPr>
          <p:cNvPr id="4" name="Espace réservé du contenu 3"/>
          <p:cNvSpPr txBox="1">
            <a:spLocks noGrp="1"/>
          </p:cNvSpPr>
          <p:nvPr>
            <p:ph idx="1"/>
          </p:nvPr>
        </p:nvSpPr>
        <p:spPr>
          <a:xfrm>
            <a:off x="838201" y="1825625"/>
            <a:ext cx="11049000" cy="3550203"/>
          </a:xfrm>
          <a:prstGeom prst="rect">
            <a:avLst/>
          </a:prstGeom>
          <a:noFill/>
        </p:spPr>
        <p:txBody>
          <a:bodyPr wrap="square" rtlCol="0">
            <a:spAutoFit/>
          </a:bodyPr>
          <a:lstStyle/>
          <a:p>
            <a:r>
              <a:rPr lang="fr-FR" dirty="0" smtClean="0"/>
              <a:t>Présentation de la démarche – contexte général</a:t>
            </a:r>
          </a:p>
          <a:p>
            <a:pPr lvl="1"/>
            <a:r>
              <a:rPr lang="fr-FR" dirty="0" smtClean="0"/>
              <a:t>Sujet qui fait débat</a:t>
            </a:r>
          </a:p>
          <a:p>
            <a:pPr lvl="1"/>
            <a:r>
              <a:rPr lang="fr-FR" dirty="0" smtClean="0"/>
              <a:t>Cadre pour favoriser le dialogue agriculteurs-riverains et la prise d’engagements volontaires</a:t>
            </a:r>
          </a:p>
          <a:p>
            <a:pPr lvl="1"/>
            <a:r>
              <a:rPr lang="fr-FR" dirty="0" smtClean="0"/>
              <a:t>Au niveau local</a:t>
            </a:r>
          </a:p>
          <a:p>
            <a:endParaRPr lang="fr-FR" dirty="0"/>
          </a:p>
          <a:p>
            <a:endParaRPr lang="fr-FR" dirty="0"/>
          </a:p>
          <a:p>
            <a:endParaRPr lang="fr-BE" dirty="0"/>
          </a:p>
        </p:txBody>
      </p:sp>
      <p:sp>
        <p:nvSpPr>
          <p:cNvPr id="5" name="Espace réservé de la date 4"/>
          <p:cNvSpPr>
            <a:spLocks noGrp="1"/>
          </p:cNvSpPr>
          <p:nvPr>
            <p:ph type="dt" sz="half" idx="10"/>
          </p:nvPr>
        </p:nvSpPr>
        <p:spPr/>
        <p:txBody>
          <a:bodyPr/>
          <a:lstStyle/>
          <a:p>
            <a:r>
              <a:rPr lang="fr-FR" smtClean="0"/>
              <a:t>Libramont – 29 juillet 2019</a:t>
            </a:r>
            <a:endParaRPr lang="fr-BE" dirty="0" smtClean="0"/>
          </a:p>
        </p:txBody>
      </p:sp>
      <p:sp>
        <p:nvSpPr>
          <p:cNvPr id="6" name="Espace réservé du numéro de diapositive 5"/>
          <p:cNvSpPr>
            <a:spLocks noGrp="1"/>
          </p:cNvSpPr>
          <p:nvPr>
            <p:ph type="sldNum" sz="quarter" idx="12"/>
          </p:nvPr>
        </p:nvSpPr>
        <p:spPr/>
        <p:txBody>
          <a:bodyPr/>
          <a:lstStyle/>
          <a:p>
            <a:fld id="{185CD454-F219-4C19-B79A-4C93D27DF584}" type="slidenum">
              <a:rPr lang="fr-BE" smtClean="0"/>
              <a:pPr/>
              <a:t>2</a:t>
            </a:fld>
            <a:endParaRPr lang="fr-BE" dirty="0"/>
          </a:p>
        </p:txBody>
      </p:sp>
    </p:spTree>
    <p:extLst>
      <p:ext uri="{BB962C8B-B14F-4D97-AF65-F5344CB8AC3E}">
        <p14:creationId xmlns:p14="http://schemas.microsoft.com/office/powerpoint/2010/main" val="12662640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4000" dirty="0" smtClean="0"/>
              <a:t>Introduction – Collectif Référentiel Phyto</a:t>
            </a:r>
            <a:endParaRPr lang="fr-BE" dirty="0"/>
          </a:p>
        </p:txBody>
      </p:sp>
      <p:sp>
        <p:nvSpPr>
          <p:cNvPr id="5" name="Espace réservé de la date 4"/>
          <p:cNvSpPr>
            <a:spLocks noGrp="1"/>
          </p:cNvSpPr>
          <p:nvPr>
            <p:ph type="dt" sz="half" idx="10"/>
          </p:nvPr>
        </p:nvSpPr>
        <p:spPr/>
        <p:txBody>
          <a:bodyPr/>
          <a:lstStyle/>
          <a:p>
            <a:r>
              <a:rPr lang="fr-FR" smtClean="0"/>
              <a:t>Libramont – 29 juillet 2019</a:t>
            </a:r>
            <a:endParaRPr lang="fr-BE" dirty="0" smtClean="0"/>
          </a:p>
        </p:txBody>
      </p:sp>
      <p:sp>
        <p:nvSpPr>
          <p:cNvPr id="6" name="Espace réservé du numéro de diapositive 5"/>
          <p:cNvSpPr>
            <a:spLocks noGrp="1"/>
          </p:cNvSpPr>
          <p:nvPr>
            <p:ph type="sldNum" sz="quarter" idx="12"/>
          </p:nvPr>
        </p:nvSpPr>
        <p:spPr/>
        <p:txBody>
          <a:bodyPr/>
          <a:lstStyle/>
          <a:p>
            <a:fld id="{185CD454-F219-4C19-B79A-4C93D27DF584}" type="slidenum">
              <a:rPr lang="fr-BE" smtClean="0"/>
              <a:pPr/>
              <a:t>3</a:t>
            </a:fld>
            <a:endParaRPr lang="fr-BE" dirty="0"/>
          </a:p>
        </p:txBody>
      </p:sp>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15544" y="5316142"/>
            <a:ext cx="1894114" cy="621299"/>
          </a:xfrm>
          <a:prstGeom prst="rect">
            <a:avLst/>
          </a:prstGeom>
        </p:spPr>
      </p:pic>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5400" y="2270415"/>
            <a:ext cx="1500734" cy="1263776"/>
          </a:xfrm>
          <a:prstGeom prst="rect">
            <a:avLst/>
          </a:prstGeom>
        </p:spPr>
      </p:pic>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3802" y="1576740"/>
            <a:ext cx="2230412" cy="616184"/>
          </a:xfrm>
          <a:prstGeom prst="rect">
            <a:avLst/>
          </a:prstGeom>
        </p:spPr>
      </p:pic>
      <p:pic>
        <p:nvPicPr>
          <p:cNvPr id="9" name="Imag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54855" y="1641603"/>
            <a:ext cx="689675" cy="941953"/>
          </a:xfrm>
          <a:prstGeom prst="rect">
            <a:avLst/>
          </a:prstGeom>
        </p:spPr>
      </p:pic>
      <p:pic>
        <p:nvPicPr>
          <p:cNvPr id="10" name="Imag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85184" y="4222575"/>
            <a:ext cx="1354834" cy="637568"/>
          </a:xfrm>
          <a:prstGeom prst="rect">
            <a:avLst/>
          </a:prstGeom>
        </p:spPr>
      </p:pic>
      <p:pic>
        <p:nvPicPr>
          <p:cNvPr id="11" name="Imag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93897" y="2920605"/>
            <a:ext cx="1152895" cy="777534"/>
          </a:xfrm>
          <a:prstGeom prst="rect">
            <a:avLst/>
          </a:prstGeom>
        </p:spPr>
      </p:pic>
      <p:pic>
        <p:nvPicPr>
          <p:cNvPr id="12" name="Imag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87736" y="2820282"/>
            <a:ext cx="1432282" cy="1214652"/>
          </a:xfrm>
          <a:prstGeom prst="rect">
            <a:avLst/>
          </a:prstGeom>
        </p:spPr>
      </p:pic>
      <p:pic>
        <p:nvPicPr>
          <p:cNvPr id="13" name="Imag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587092" y="1641603"/>
            <a:ext cx="2166507" cy="1040121"/>
          </a:xfrm>
          <a:prstGeom prst="rect">
            <a:avLst/>
          </a:prstGeom>
        </p:spPr>
      </p:pic>
      <p:pic>
        <p:nvPicPr>
          <p:cNvPr id="14" name="Image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62113" y="3685495"/>
            <a:ext cx="853789" cy="1149136"/>
          </a:xfrm>
          <a:prstGeom prst="rect">
            <a:avLst/>
          </a:prstGeom>
        </p:spPr>
      </p:pic>
      <p:pic>
        <p:nvPicPr>
          <p:cNvPr id="20" name="Image 1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447703" y="5078475"/>
            <a:ext cx="1178451" cy="994179"/>
          </a:xfrm>
          <a:prstGeom prst="rect">
            <a:avLst/>
          </a:prstGeom>
        </p:spPr>
      </p:pic>
      <p:pic>
        <p:nvPicPr>
          <p:cNvPr id="21" name="Image 20"/>
          <p:cNvPicPr/>
          <p:nvPr/>
        </p:nvPicPr>
        <p:blipFill>
          <a:blip r:embed="rId12" cstate="print">
            <a:extLst>
              <a:ext uri="{28A0092B-C50C-407E-A947-70E740481C1C}">
                <a14:useLocalDpi xmlns:a14="http://schemas.microsoft.com/office/drawing/2010/main" val="0"/>
              </a:ext>
            </a:extLst>
          </a:blip>
          <a:stretch>
            <a:fillRect/>
          </a:stretch>
        </p:blipFill>
        <p:spPr>
          <a:xfrm>
            <a:off x="7825738" y="4137607"/>
            <a:ext cx="1927861" cy="606379"/>
          </a:xfrm>
          <a:prstGeom prst="rect">
            <a:avLst/>
          </a:prstGeom>
        </p:spPr>
      </p:pic>
      <p:pic>
        <p:nvPicPr>
          <p:cNvPr id="23" name="Image 22"/>
          <p:cNvPicPr>
            <a:picLocks noChangeAspect="1"/>
          </p:cNvPicPr>
          <p:nvPr/>
        </p:nvPicPr>
        <p:blipFill rotWithShape="1">
          <a:blip r:embed="rId13" cstate="print">
            <a:extLst>
              <a:ext uri="{28A0092B-C50C-407E-A947-70E740481C1C}">
                <a14:useLocalDpi xmlns:a14="http://schemas.microsoft.com/office/drawing/2010/main" val="0"/>
              </a:ext>
            </a:extLst>
          </a:blip>
          <a:srcRect t="20685" b="21106"/>
          <a:stretch/>
        </p:blipFill>
        <p:spPr>
          <a:xfrm>
            <a:off x="8061585" y="5122761"/>
            <a:ext cx="1179066" cy="1008063"/>
          </a:xfrm>
          <a:prstGeom prst="rect">
            <a:avLst/>
          </a:prstGeom>
        </p:spPr>
      </p:pic>
    </p:spTree>
    <p:extLst>
      <p:ext uri="{BB962C8B-B14F-4D97-AF65-F5344CB8AC3E}">
        <p14:creationId xmlns:p14="http://schemas.microsoft.com/office/powerpoint/2010/main" val="17266748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dirty="0" smtClean="0"/>
              <a:t>Témoignages</a:t>
            </a:r>
            <a:endParaRPr lang="fr-BE" sz="4000" dirty="0"/>
          </a:p>
        </p:txBody>
      </p:sp>
      <p:sp>
        <p:nvSpPr>
          <p:cNvPr id="4" name="Espace réservé du contenu 3"/>
          <p:cNvSpPr txBox="1">
            <a:spLocks noGrp="1"/>
          </p:cNvSpPr>
          <p:nvPr>
            <p:ph idx="1"/>
          </p:nvPr>
        </p:nvSpPr>
        <p:spPr>
          <a:xfrm>
            <a:off x="838201" y="1825625"/>
            <a:ext cx="11353800" cy="4241161"/>
          </a:xfrm>
          <a:prstGeom prst="rect">
            <a:avLst/>
          </a:prstGeom>
          <a:noFill/>
        </p:spPr>
        <p:txBody>
          <a:bodyPr wrap="square" rtlCol="0">
            <a:spAutoFit/>
          </a:bodyPr>
          <a:lstStyle/>
          <a:p>
            <a:r>
              <a:rPr lang="fr-FR" dirty="0" smtClean="0"/>
              <a:t>Nécessité de renouer un dialogue entre agriculteurs et riverains au niveau local</a:t>
            </a:r>
          </a:p>
          <a:p>
            <a:endParaRPr lang="fr-FR" dirty="0"/>
          </a:p>
          <a:p>
            <a:pPr lvl="1"/>
            <a:r>
              <a:rPr lang="fr-FR" dirty="0" smtClean="0"/>
              <a:t>Fabrice </a:t>
            </a:r>
            <a:r>
              <a:rPr lang="fr-FR" dirty="0"/>
              <a:t>Flamend (Agriculteur </a:t>
            </a:r>
            <a:r>
              <a:rPr lang="fr-FR" dirty="0" smtClean="0"/>
              <a:t>d’Eghezée)</a:t>
            </a:r>
          </a:p>
          <a:p>
            <a:endParaRPr lang="fr-FR" dirty="0"/>
          </a:p>
          <a:p>
            <a:pPr lvl="1"/>
            <a:r>
              <a:rPr lang="fr-FR" dirty="0"/>
              <a:t>Rudy </a:t>
            </a:r>
            <a:r>
              <a:rPr lang="fr-FR" dirty="0" err="1"/>
              <a:t>Delhaise</a:t>
            </a:r>
            <a:r>
              <a:rPr lang="fr-FR" dirty="0"/>
              <a:t> (Bourgmestre d’Eghezée)</a:t>
            </a:r>
          </a:p>
          <a:p>
            <a:endParaRPr lang="fr-FR" dirty="0"/>
          </a:p>
          <a:p>
            <a:endParaRPr lang="fr-FR" dirty="0"/>
          </a:p>
          <a:p>
            <a:endParaRPr lang="fr-BE" dirty="0"/>
          </a:p>
        </p:txBody>
      </p:sp>
      <p:sp>
        <p:nvSpPr>
          <p:cNvPr id="5" name="Espace réservé de la date 4"/>
          <p:cNvSpPr>
            <a:spLocks noGrp="1"/>
          </p:cNvSpPr>
          <p:nvPr>
            <p:ph type="dt" sz="half" idx="10"/>
          </p:nvPr>
        </p:nvSpPr>
        <p:spPr/>
        <p:txBody>
          <a:bodyPr/>
          <a:lstStyle/>
          <a:p>
            <a:r>
              <a:rPr lang="fr-FR" smtClean="0"/>
              <a:t>Libramont – 29 juillet 2019</a:t>
            </a:r>
            <a:endParaRPr lang="fr-BE" dirty="0" smtClean="0"/>
          </a:p>
        </p:txBody>
      </p:sp>
      <p:sp>
        <p:nvSpPr>
          <p:cNvPr id="6" name="Espace réservé du numéro de diapositive 5"/>
          <p:cNvSpPr>
            <a:spLocks noGrp="1"/>
          </p:cNvSpPr>
          <p:nvPr>
            <p:ph type="sldNum" sz="quarter" idx="12"/>
          </p:nvPr>
        </p:nvSpPr>
        <p:spPr/>
        <p:txBody>
          <a:bodyPr/>
          <a:lstStyle/>
          <a:p>
            <a:fld id="{185CD454-F219-4C19-B79A-4C93D27DF584}" type="slidenum">
              <a:rPr lang="fr-BE" smtClean="0"/>
              <a:pPr/>
              <a:t>4</a:t>
            </a:fld>
            <a:endParaRPr lang="fr-BE" dirty="0"/>
          </a:p>
        </p:txBody>
      </p:sp>
    </p:spTree>
    <p:extLst>
      <p:ext uri="{BB962C8B-B14F-4D97-AF65-F5344CB8AC3E}">
        <p14:creationId xmlns:p14="http://schemas.microsoft.com/office/powerpoint/2010/main" val="31874736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97189" y="0"/>
            <a:ext cx="9397621" cy="1325563"/>
          </a:xfrm>
        </p:spPr>
        <p:txBody>
          <a:bodyPr>
            <a:normAutofit/>
          </a:bodyPr>
          <a:lstStyle/>
          <a:p>
            <a:r>
              <a:rPr lang="fr-FR" sz="4000" dirty="0" smtClean="0"/>
              <a:t>17 actions réparties en 5 principes directeurs</a:t>
            </a:r>
            <a:endParaRPr lang="fr-BE" sz="4000" dirty="0"/>
          </a:p>
        </p:txBody>
      </p:sp>
      <p:sp>
        <p:nvSpPr>
          <p:cNvPr id="4" name="Espace réservé du contenu 3"/>
          <p:cNvSpPr txBox="1">
            <a:spLocks noGrp="1"/>
          </p:cNvSpPr>
          <p:nvPr>
            <p:ph idx="1"/>
          </p:nvPr>
        </p:nvSpPr>
        <p:spPr>
          <a:xfrm>
            <a:off x="838201" y="1825625"/>
            <a:ext cx="11353800" cy="885371"/>
          </a:xfrm>
          <a:prstGeom prst="rect">
            <a:avLst/>
          </a:prstGeom>
          <a:noFill/>
        </p:spPr>
        <p:txBody>
          <a:bodyPr wrap="square" rtlCol="0">
            <a:spAutoFit/>
          </a:bodyPr>
          <a:lstStyle/>
          <a:p>
            <a:endParaRPr lang="fr-FR" sz="2400" dirty="0"/>
          </a:p>
          <a:p>
            <a:endParaRPr lang="fr-BE" sz="2400" dirty="0"/>
          </a:p>
        </p:txBody>
      </p:sp>
      <p:sp>
        <p:nvSpPr>
          <p:cNvPr id="5" name="Espace réservé de la date 4"/>
          <p:cNvSpPr>
            <a:spLocks noGrp="1"/>
          </p:cNvSpPr>
          <p:nvPr>
            <p:ph type="dt" sz="half" idx="10"/>
          </p:nvPr>
        </p:nvSpPr>
        <p:spPr/>
        <p:txBody>
          <a:bodyPr/>
          <a:lstStyle/>
          <a:p>
            <a:r>
              <a:rPr lang="fr-FR" smtClean="0"/>
              <a:t>Libramont – 29 juillet 2019</a:t>
            </a:r>
            <a:endParaRPr lang="fr-BE" dirty="0" smtClean="0"/>
          </a:p>
        </p:txBody>
      </p:sp>
      <p:sp>
        <p:nvSpPr>
          <p:cNvPr id="6" name="Espace réservé du numéro de diapositive 5"/>
          <p:cNvSpPr>
            <a:spLocks noGrp="1"/>
          </p:cNvSpPr>
          <p:nvPr>
            <p:ph type="sldNum" sz="quarter" idx="12"/>
          </p:nvPr>
        </p:nvSpPr>
        <p:spPr/>
        <p:txBody>
          <a:bodyPr/>
          <a:lstStyle/>
          <a:p>
            <a:fld id="{185CD454-F219-4C19-B79A-4C93D27DF584}" type="slidenum">
              <a:rPr lang="fr-BE" smtClean="0"/>
              <a:pPr/>
              <a:t>5</a:t>
            </a:fld>
            <a:endParaRPr lang="fr-BE" dirty="0"/>
          </a:p>
        </p:txBody>
      </p:sp>
      <p:pic>
        <p:nvPicPr>
          <p:cNvPr id="7" name="Image 6"/>
          <p:cNvPicPr/>
          <p:nvPr/>
        </p:nvPicPr>
        <p:blipFill rotWithShape="1">
          <a:blip r:embed="rId3" cstate="print">
            <a:extLst>
              <a:ext uri="{28A0092B-C50C-407E-A947-70E740481C1C}">
                <a14:useLocalDpi xmlns:a14="http://schemas.microsoft.com/office/drawing/2010/main" val="0"/>
              </a:ext>
            </a:extLst>
          </a:blip>
          <a:srcRect l="1984" t="24431" r="1951" b="36292"/>
          <a:stretch/>
        </p:blipFill>
        <p:spPr bwMode="auto">
          <a:xfrm>
            <a:off x="1584872" y="1009934"/>
            <a:ext cx="9022254" cy="555040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317925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198" y="365125"/>
            <a:ext cx="11171831" cy="1325563"/>
          </a:xfrm>
        </p:spPr>
        <p:txBody>
          <a:bodyPr>
            <a:normAutofit fontScale="90000"/>
          </a:bodyPr>
          <a:lstStyle/>
          <a:p>
            <a:r>
              <a:rPr lang="fr-FR" sz="4000" dirty="0" smtClean="0"/>
              <a:t>Exemple d’engagement(s)</a:t>
            </a:r>
            <a:br>
              <a:rPr lang="fr-FR" sz="4000" dirty="0" smtClean="0"/>
            </a:br>
            <a:r>
              <a:rPr lang="fr-FR" sz="1300" dirty="0" smtClean="0"/>
              <a:t> </a:t>
            </a:r>
            <a:r>
              <a:rPr lang="fr-FR" sz="3600" dirty="0" smtClean="0"/>
              <a:t/>
            </a:r>
            <a:br>
              <a:rPr lang="fr-FR" sz="3600" dirty="0" smtClean="0"/>
            </a:br>
            <a:r>
              <a:rPr lang="fr-FR" sz="3100" dirty="0" smtClean="0"/>
              <a:t>Action D.2) Mettre en place des zones tampons et/ou des zones non traitées</a:t>
            </a:r>
            <a:endParaRPr lang="fr-BE" sz="2700" dirty="0"/>
          </a:p>
        </p:txBody>
      </p:sp>
      <p:sp>
        <p:nvSpPr>
          <p:cNvPr id="4" name="Espace réservé du contenu 3"/>
          <p:cNvSpPr txBox="1">
            <a:spLocks noGrp="1"/>
          </p:cNvSpPr>
          <p:nvPr>
            <p:ph idx="1"/>
          </p:nvPr>
        </p:nvSpPr>
        <p:spPr>
          <a:xfrm>
            <a:off x="838200" y="1690688"/>
            <a:ext cx="11353800" cy="4894160"/>
          </a:xfrm>
          <a:prstGeom prst="rect">
            <a:avLst/>
          </a:prstGeom>
          <a:noFill/>
        </p:spPr>
        <p:txBody>
          <a:bodyPr wrap="square" rtlCol="0">
            <a:spAutoFit/>
          </a:bodyPr>
          <a:lstStyle/>
          <a:p>
            <a:r>
              <a:rPr lang="fr-FR" sz="2000" u="sng" dirty="0" smtClean="0"/>
              <a:t>Initiateurs</a:t>
            </a:r>
            <a:endParaRPr lang="fr-BE" sz="2000" dirty="0"/>
          </a:p>
          <a:p>
            <a:pPr marL="0" indent="0">
              <a:buNone/>
            </a:pPr>
            <a:r>
              <a:rPr lang="fr-FR" sz="2000" dirty="0" smtClean="0"/>
              <a:t>Producteurs, riverains, communes.</a:t>
            </a:r>
          </a:p>
          <a:p>
            <a:pPr marL="0" indent="0">
              <a:buNone/>
            </a:pPr>
            <a:endParaRPr lang="fr-FR" sz="2000" dirty="0" smtClean="0"/>
          </a:p>
          <a:p>
            <a:r>
              <a:rPr lang="fr-FR" sz="2000" u="sng" dirty="0" smtClean="0"/>
              <a:t>Eléments techniques</a:t>
            </a:r>
          </a:p>
          <a:p>
            <a:pPr lvl="1"/>
            <a:r>
              <a:rPr lang="fr-FR" sz="1800" dirty="0" smtClean="0"/>
              <a:t>Actions obligatoires : </a:t>
            </a:r>
          </a:p>
          <a:p>
            <a:pPr lvl="1"/>
            <a:endParaRPr lang="fr-FR" sz="1800" dirty="0" smtClean="0"/>
          </a:p>
          <a:p>
            <a:pPr lvl="2"/>
            <a:r>
              <a:rPr lang="fr-FR" sz="1600" dirty="0"/>
              <a:t>Z</a:t>
            </a:r>
            <a:r>
              <a:rPr lang="fr-FR" sz="1600" dirty="0" smtClean="0"/>
              <a:t>one tampon en bord de cours d’eau. </a:t>
            </a:r>
          </a:p>
          <a:p>
            <a:pPr lvl="2"/>
            <a:endParaRPr lang="fr-FR" sz="1600" dirty="0" smtClean="0"/>
          </a:p>
          <a:p>
            <a:pPr lvl="2"/>
            <a:r>
              <a:rPr lang="fr-FR" sz="1600" dirty="0"/>
              <a:t>A</a:t>
            </a:r>
            <a:r>
              <a:rPr lang="fr-FR" sz="1600" dirty="0" smtClean="0"/>
              <a:t>pplication de produit interdite pendant les heures de fréquentation des écoles et crèches à moins de 50m des limites foncières.</a:t>
            </a:r>
          </a:p>
          <a:p>
            <a:pPr lvl="2">
              <a:buFont typeface="Wingdings" panose="05000000000000000000" pitchFamily="2" charset="2"/>
              <a:buChar char="Ø"/>
            </a:pPr>
            <a:endParaRPr lang="fr-FR" sz="1600" dirty="0"/>
          </a:p>
          <a:p>
            <a:pPr lvl="1">
              <a:buFont typeface="Wingdings" panose="05000000000000000000" pitchFamily="2" charset="2"/>
              <a:buChar char="Ø"/>
            </a:pPr>
            <a:endParaRPr lang="fr-FR" sz="1800" dirty="0" smtClean="0"/>
          </a:p>
          <a:p>
            <a:pPr lvl="1"/>
            <a:endParaRPr lang="fr-FR" sz="1800" dirty="0" smtClean="0"/>
          </a:p>
          <a:p>
            <a:pPr lvl="1"/>
            <a:endParaRPr lang="fr-BE" sz="1600" dirty="0"/>
          </a:p>
          <a:p>
            <a:pPr marL="0" indent="0">
              <a:buNone/>
            </a:pPr>
            <a:endParaRPr lang="fr-BE" sz="2000" dirty="0"/>
          </a:p>
        </p:txBody>
      </p:sp>
      <p:sp>
        <p:nvSpPr>
          <p:cNvPr id="5" name="Espace réservé de la date 4"/>
          <p:cNvSpPr>
            <a:spLocks noGrp="1"/>
          </p:cNvSpPr>
          <p:nvPr>
            <p:ph type="dt" sz="half" idx="10"/>
          </p:nvPr>
        </p:nvSpPr>
        <p:spPr/>
        <p:txBody>
          <a:bodyPr/>
          <a:lstStyle/>
          <a:p>
            <a:r>
              <a:rPr lang="fr-FR" dirty="0" smtClean="0"/>
              <a:t>Libramont – 29 juillet 2019</a:t>
            </a:r>
            <a:endParaRPr lang="fr-BE" dirty="0" smtClean="0"/>
          </a:p>
        </p:txBody>
      </p:sp>
      <p:sp>
        <p:nvSpPr>
          <p:cNvPr id="6" name="Espace réservé du numéro de diapositive 5"/>
          <p:cNvSpPr>
            <a:spLocks noGrp="1"/>
          </p:cNvSpPr>
          <p:nvPr>
            <p:ph type="sldNum" sz="quarter" idx="12"/>
          </p:nvPr>
        </p:nvSpPr>
        <p:spPr/>
        <p:txBody>
          <a:bodyPr/>
          <a:lstStyle/>
          <a:p>
            <a:fld id="{185CD454-F219-4C19-B79A-4C93D27DF584}" type="slidenum">
              <a:rPr lang="fr-BE" smtClean="0"/>
              <a:pPr/>
              <a:t>6</a:t>
            </a:fld>
            <a:endParaRPr lang="fr-BE" dirty="0"/>
          </a:p>
        </p:txBody>
      </p:sp>
      <p:pic>
        <p:nvPicPr>
          <p:cNvPr id="3" name="Image 2"/>
          <p:cNvPicPr>
            <a:picLocks noChangeAspect="1"/>
          </p:cNvPicPr>
          <p:nvPr/>
        </p:nvPicPr>
        <p:blipFill rotWithShape="1">
          <a:blip r:embed="rId3"/>
          <a:srcRect l="22388" t="43718" r="67761" b="47542"/>
          <a:stretch/>
        </p:blipFill>
        <p:spPr>
          <a:xfrm>
            <a:off x="6810232" y="1690688"/>
            <a:ext cx="3008493" cy="820500"/>
          </a:xfrm>
          <a:prstGeom prst="rect">
            <a:avLst/>
          </a:prstGeom>
        </p:spPr>
      </p:pic>
      <p:pic>
        <p:nvPicPr>
          <p:cNvPr id="8" name="Image 7"/>
          <p:cNvPicPr>
            <a:picLocks noChangeAspect="1"/>
          </p:cNvPicPr>
          <p:nvPr/>
        </p:nvPicPr>
        <p:blipFill rotWithShape="1">
          <a:blip r:embed="rId3"/>
          <a:srcRect l="24734" t="43718" r="72687" b="47601"/>
          <a:stretch/>
        </p:blipFill>
        <p:spPr>
          <a:xfrm>
            <a:off x="823360" y="3305122"/>
            <a:ext cx="464959" cy="480973"/>
          </a:xfrm>
          <a:prstGeom prst="rect">
            <a:avLst/>
          </a:prstGeom>
        </p:spPr>
      </p:pic>
    </p:spTree>
    <p:extLst>
      <p:ext uri="{BB962C8B-B14F-4D97-AF65-F5344CB8AC3E}">
        <p14:creationId xmlns:p14="http://schemas.microsoft.com/office/powerpoint/2010/main" val="10483245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199" y="365125"/>
            <a:ext cx="11089943" cy="1325563"/>
          </a:xfrm>
        </p:spPr>
        <p:txBody>
          <a:bodyPr>
            <a:normAutofit fontScale="90000"/>
          </a:bodyPr>
          <a:lstStyle/>
          <a:p>
            <a:r>
              <a:rPr lang="fr-FR" sz="4000" dirty="0" smtClean="0"/>
              <a:t>Exemple d’engagement(s)</a:t>
            </a:r>
            <a:br>
              <a:rPr lang="fr-FR" sz="4000" dirty="0" smtClean="0"/>
            </a:br>
            <a:r>
              <a:rPr lang="fr-FR" sz="1300" dirty="0"/>
              <a:t> </a:t>
            </a:r>
            <a:r>
              <a:rPr lang="fr-FR" sz="3600" dirty="0" smtClean="0"/>
              <a:t/>
            </a:r>
            <a:br>
              <a:rPr lang="fr-FR" sz="3600" dirty="0" smtClean="0"/>
            </a:br>
            <a:r>
              <a:rPr lang="fr-FR" sz="3100" dirty="0" smtClean="0"/>
              <a:t>Action D.2) Mettre en place des zones tampons et/ou des zones non traitées</a:t>
            </a:r>
            <a:endParaRPr lang="fr-BE" sz="2700" dirty="0"/>
          </a:p>
        </p:txBody>
      </p:sp>
      <p:sp>
        <p:nvSpPr>
          <p:cNvPr id="4" name="Espace réservé du contenu 3"/>
          <p:cNvSpPr txBox="1">
            <a:spLocks noGrp="1"/>
          </p:cNvSpPr>
          <p:nvPr>
            <p:ph idx="1"/>
          </p:nvPr>
        </p:nvSpPr>
        <p:spPr>
          <a:xfrm>
            <a:off x="838200" y="1690688"/>
            <a:ext cx="11353800" cy="6443815"/>
          </a:xfrm>
          <a:prstGeom prst="rect">
            <a:avLst/>
          </a:prstGeom>
          <a:noFill/>
        </p:spPr>
        <p:txBody>
          <a:bodyPr wrap="square" rtlCol="0">
            <a:spAutoFit/>
          </a:bodyPr>
          <a:lstStyle/>
          <a:p>
            <a:r>
              <a:rPr lang="fr-FR" sz="2000" u="sng" dirty="0" smtClean="0"/>
              <a:t>Initiateurs</a:t>
            </a:r>
            <a:endParaRPr lang="fr-BE" sz="2000" dirty="0"/>
          </a:p>
          <a:p>
            <a:pPr marL="0" indent="0">
              <a:buNone/>
            </a:pPr>
            <a:r>
              <a:rPr lang="fr-FR" sz="2000" dirty="0" smtClean="0"/>
              <a:t>Producteurs, riverains, communes.</a:t>
            </a:r>
          </a:p>
          <a:p>
            <a:pPr marL="0" indent="0">
              <a:buNone/>
            </a:pPr>
            <a:endParaRPr lang="fr-FR" sz="2000" dirty="0" smtClean="0"/>
          </a:p>
          <a:p>
            <a:r>
              <a:rPr lang="fr-FR" sz="2000" u="sng" dirty="0" smtClean="0"/>
              <a:t>Eléments techniques</a:t>
            </a:r>
          </a:p>
          <a:p>
            <a:pPr lvl="1"/>
            <a:r>
              <a:rPr lang="fr-FR" sz="1800" dirty="0" smtClean="0"/>
              <a:t>Engagements volontaires =&gt; Favorisés s’ils sont sont mutuels et si les éventuels coûts de mise en œuvre sont pris en compte.</a:t>
            </a:r>
          </a:p>
          <a:p>
            <a:pPr lvl="2"/>
            <a:r>
              <a:rPr lang="fr-FR" sz="1600" dirty="0"/>
              <a:t>Zone non traitée élargie sur le terrain </a:t>
            </a:r>
            <a:r>
              <a:rPr lang="fr-FR" sz="1600" dirty="0" smtClean="0"/>
              <a:t>agricole. Chaque </a:t>
            </a:r>
            <a:r>
              <a:rPr lang="fr-FR" sz="1600" dirty="0"/>
              <a:t>partie prenante définit ses attentes et les engagements possibles en concertation avec les autres parties.</a:t>
            </a:r>
          </a:p>
          <a:p>
            <a:pPr lvl="2"/>
            <a:r>
              <a:rPr lang="fr-FR" sz="1600" dirty="0"/>
              <a:t>Les communes peuvent favoriser des dispositifs de zone non traitée sur le terrain public ou privé</a:t>
            </a:r>
          </a:p>
          <a:p>
            <a:pPr lvl="2"/>
            <a:r>
              <a:rPr lang="fr-FR" sz="1600" dirty="0"/>
              <a:t>Toute autre solution </a:t>
            </a:r>
            <a:r>
              <a:rPr lang="fr-FR" sz="1600" dirty="0" smtClean="0"/>
              <a:t>amenée </a:t>
            </a:r>
            <a:r>
              <a:rPr lang="fr-FR" sz="1600" dirty="0"/>
              <a:t>par les parties prenantes</a:t>
            </a:r>
            <a:r>
              <a:rPr lang="fr-FR" sz="1600" dirty="0" smtClean="0"/>
              <a:t>.</a:t>
            </a:r>
          </a:p>
          <a:p>
            <a:pPr lvl="2"/>
            <a:endParaRPr lang="fr-FR" sz="1600" dirty="0"/>
          </a:p>
          <a:p>
            <a:pPr lvl="1">
              <a:buFont typeface="Wingdings" panose="05000000000000000000" pitchFamily="2" charset="2"/>
              <a:buChar char="Ø"/>
            </a:pPr>
            <a:r>
              <a:rPr lang="fr-FR" sz="1800" dirty="0" smtClean="0"/>
              <a:t>Exemples </a:t>
            </a:r>
          </a:p>
          <a:p>
            <a:pPr lvl="2">
              <a:buFont typeface="Wingdings" panose="05000000000000000000" pitchFamily="2" charset="2"/>
              <a:buChar char="Ø"/>
            </a:pPr>
            <a:r>
              <a:rPr lang="fr-FR" sz="1600" dirty="0" smtClean="0"/>
              <a:t>«</a:t>
            </a:r>
            <a:r>
              <a:rPr lang="fr-FR" sz="1600" dirty="0"/>
              <a:t> Je m’engage à ne pas pulvériser sur cette parcelle sur les derniers 10 mètres à proximité immédiate des jardins de riverains en concertation avec eux … ». </a:t>
            </a:r>
            <a:endParaRPr lang="fr-FR" sz="1600" dirty="0" smtClean="0"/>
          </a:p>
          <a:p>
            <a:pPr lvl="2">
              <a:buFont typeface="Wingdings" panose="05000000000000000000" pitchFamily="2" charset="2"/>
              <a:buChar char="Ø"/>
            </a:pPr>
            <a:r>
              <a:rPr lang="fr-FR" sz="1600" dirty="0" smtClean="0"/>
              <a:t>Les nouveaux permis d’urbanisme prévoient une distance minimale entre l’habitation et la limite foncière (début de la parcelle agricole).</a:t>
            </a:r>
          </a:p>
          <a:p>
            <a:pPr lvl="2">
              <a:buFont typeface="Wingdings" panose="05000000000000000000" pitchFamily="2" charset="2"/>
              <a:buChar char="Ø"/>
            </a:pPr>
            <a:endParaRPr lang="fr-FR" sz="1600" dirty="0"/>
          </a:p>
          <a:p>
            <a:pPr lvl="1">
              <a:buFont typeface="Wingdings" panose="05000000000000000000" pitchFamily="2" charset="2"/>
              <a:buChar char="Ø"/>
            </a:pPr>
            <a:endParaRPr lang="fr-FR" sz="1800" dirty="0" smtClean="0"/>
          </a:p>
          <a:p>
            <a:pPr lvl="1"/>
            <a:endParaRPr lang="fr-FR" sz="1800" dirty="0" smtClean="0"/>
          </a:p>
          <a:p>
            <a:pPr lvl="1"/>
            <a:endParaRPr lang="fr-BE" sz="1600" dirty="0"/>
          </a:p>
          <a:p>
            <a:pPr marL="0" indent="0">
              <a:buNone/>
            </a:pPr>
            <a:endParaRPr lang="fr-BE" sz="2000" dirty="0"/>
          </a:p>
        </p:txBody>
      </p:sp>
      <p:sp>
        <p:nvSpPr>
          <p:cNvPr id="5" name="Espace réservé de la date 4"/>
          <p:cNvSpPr>
            <a:spLocks noGrp="1"/>
          </p:cNvSpPr>
          <p:nvPr>
            <p:ph type="dt" sz="half" idx="10"/>
          </p:nvPr>
        </p:nvSpPr>
        <p:spPr/>
        <p:txBody>
          <a:bodyPr/>
          <a:lstStyle/>
          <a:p>
            <a:r>
              <a:rPr lang="fr-FR" dirty="0" smtClean="0"/>
              <a:t>Libramont – 29 juillet 2019</a:t>
            </a:r>
            <a:endParaRPr lang="fr-BE" dirty="0" smtClean="0"/>
          </a:p>
        </p:txBody>
      </p:sp>
      <p:sp>
        <p:nvSpPr>
          <p:cNvPr id="6" name="Espace réservé du numéro de diapositive 5"/>
          <p:cNvSpPr>
            <a:spLocks noGrp="1"/>
          </p:cNvSpPr>
          <p:nvPr>
            <p:ph type="sldNum" sz="quarter" idx="12"/>
          </p:nvPr>
        </p:nvSpPr>
        <p:spPr/>
        <p:txBody>
          <a:bodyPr/>
          <a:lstStyle/>
          <a:p>
            <a:fld id="{185CD454-F219-4C19-B79A-4C93D27DF584}" type="slidenum">
              <a:rPr lang="fr-BE" smtClean="0"/>
              <a:pPr/>
              <a:t>7</a:t>
            </a:fld>
            <a:endParaRPr lang="fr-BE" dirty="0"/>
          </a:p>
        </p:txBody>
      </p:sp>
      <p:pic>
        <p:nvPicPr>
          <p:cNvPr id="3" name="Image 2"/>
          <p:cNvPicPr>
            <a:picLocks noChangeAspect="1"/>
          </p:cNvPicPr>
          <p:nvPr/>
        </p:nvPicPr>
        <p:blipFill rotWithShape="1">
          <a:blip r:embed="rId3"/>
          <a:srcRect l="22388" t="43718" r="67761" b="47542"/>
          <a:stretch/>
        </p:blipFill>
        <p:spPr>
          <a:xfrm>
            <a:off x="6810232" y="1690688"/>
            <a:ext cx="3008493" cy="820500"/>
          </a:xfrm>
          <a:prstGeom prst="rect">
            <a:avLst/>
          </a:prstGeom>
        </p:spPr>
      </p:pic>
      <p:pic>
        <p:nvPicPr>
          <p:cNvPr id="9" name="Image 8"/>
          <p:cNvPicPr>
            <a:picLocks noChangeAspect="1"/>
          </p:cNvPicPr>
          <p:nvPr/>
        </p:nvPicPr>
        <p:blipFill rotWithShape="1">
          <a:blip r:embed="rId3"/>
          <a:srcRect l="27115" t="43718" r="67761" b="47476"/>
          <a:stretch/>
        </p:blipFill>
        <p:spPr>
          <a:xfrm>
            <a:off x="473115" y="3306751"/>
            <a:ext cx="857020" cy="452732"/>
          </a:xfrm>
          <a:prstGeom prst="rect">
            <a:avLst/>
          </a:prstGeom>
        </p:spPr>
      </p:pic>
      <p:pic>
        <p:nvPicPr>
          <p:cNvPr id="10" name="Image 9"/>
          <p:cNvPicPr>
            <a:picLocks noChangeAspect="1"/>
          </p:cNvPicPr>
          <p:nvPr/>
        </p:nvPicPr>
        <p:blipFill rotWithShape="1">
          <a:blip r:embed="rId3"/>
          <a:srcRect l="22388" t="43718" r="75020" b="47330"/>
          <a:stretch/>
        </p:blipFill>
        <p:spPr>
          <a:xfrm>
            <a:off x="46630" y="3306751"/>
            <a:ext cx="426485" cy="452732"/>
          </a:xfrm>
          <a:prstGeom prst="rect">
            <a:avLst/>
          </a:prstGeom>
        </p:spPr>
      </p:pic>
    </p:spTree>
    <p:extLst>
      <p:ext uri="{BB962C8B-B14F-4D97-AF65-F5344CB8AC3E}">
        <p14:creationId xmlns:p14="http://schemas.microsoft.com/office/powerpoint/2010/main" val="27098544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dirty="0" smtClean="0"/>
              <a:t>Phase pilote</a:t>
            </a:r>
            <a:endParaRPr lang="fr-BE" sz="4000" dirty="0"/>
          </a:p>
        </p:txBody>
      </p:sp>
      <p:sp>
        <p:nvSpPr>
          <p:cNvPr id="4" name="Espace réservé du contenu 3"/>
          <p:cNvSpPr txBox="1">
            <a:spLocks noGrp="1"/>
          </p:cNvSpPr>
          <p:nvPr>
            <p:ph idx="1"/>
          </p:nvPr>
        </p:nvSpPr>
        <p:spPr>
          <a:xfrm>
            <a:off x="838201" y="1825625"/>
            <a:ext cx="11353800" cy="5567678"/>
          </a:xfrm>
          <a:prstGeom prst="rect">
            <a:avLst/>
          </a:prstGeom>
          <a:noFill/>
        </p:spPr>
        <p:txBody>
          <a:bodyPr wrap="square" rtlCol="0">
            <a:spAutoFit/>
          </a:bodyPr>
          <a:lstStyle/>
          <a:p>
            <a:r>
              <a:rPr lang="fr-FR" sz="2400" dirty="0" smtClean="0"/>
              <a:t>Identification de 10 communes intéressées pour la mise en place d’une concertation sur le vivre ensemble lié aux produits phyto</a:t>
            </a:r>
          </a:p>
          <a:p>
            <a:endParaRPr lang="fr-FR" sz="2400" dirty="0"/>
          </a:p>
          <a:p>
            <a:r>
              <a:rPr lang="fr-FR" sz="2400" dirty="0" smtClean="0"/>
              <a:t>Le Collectif apportera son soutien à ces communes pour mettre en place une concertation avec les parties prenantes volontaires.</a:t>
            </a:r>
          </a:p>
          <a:p>
            <a:endParaRPr lang="fr-FR" sz="2400" dirty="0"/>
          </a:p>
          <a:p>
            <a:r>
              <a:rPr lang="fr-FR" sz="2400" smtClean="0"/>
              <a:t>Le </a:t>
            </a:r>
            <a:r>
              <a:rPr lang="fr-FR" sz="2400" smtClean="0"/>
              <a:t>Référentiel </a:t>
            </a:r>
            <a:r>
              <a:rPr lang="fr-FR" sz="2400" dirty="0" smtClean="0"/>
              <a:t>servira de cadre de discussion</a:t>
            </a:r>
          </a:p>
          <a:p>
            <a:endParaRPr lang="fr-FR" sz="2400" dirty="0"/>
          </a:p>
          <a:p>
            <a:r>
              <a:rPr lang="fr-FR" sz="2400" dirty="0" smtClean="0"/>
              <a:t>Objectif: obtenir des engagements volontaires et mutuels et renouer le dialogue entre agriculteurs et riverains pour favoriser le vivre ensemble</a:t>
            </a:r>
            <a:endParaRPr lang="fr-FR" sz="2400" dirty="0"/>
          </a:p>
          <a:p>
            <a:endParaRPr lang="fr-FR" sz="2400" dirty="0"/>
          </a:p>
          <a:p>
            <a:endParaRPr lang="fr-FR" sz="2400" dirty="0"/>
          </a:p>
          <a:p>
            <a:endParaRPr lang="fr-BE" sz="2400" dirty="0"/>
          </a:p>
        </p:txBody>
      </p:sp>
      <p:sp>
        <p:nvSpPr>
          <p:cNvPr id="5" name="Espace réservé de la date 4"/>
          <p:cNvSpPr>
            <a:spLocks noGrp="1"/>
          </p:cNvSpPr>
          <p:nvPr>
            <p:ph type="dt" sz="half" idx="10"/>
          </p:nvPr>
        </p:nvSpPr>
        <p:spPr/>
        <p:txBody>
          <a:bodyPr/>
          <a:lstStyle/>
          <a:p>
            <a:r>
              <a:rPr lang="fr-FR" smtClean="0"/>
              <a:t>Libramont – 29 juillet 2019</a:t>
            </a:r>
            <a:endParaRPr lang="fr-BE" dirty="0" smtClean="0"/>
          </a:p>
        </p:txBody>
      </p:sp>
      <p:sp>
        <p:nvSpPr>
          <p:cNvPr id="6" name="Espace réservé du numéro de diapositive 5"/>
          <p:cNvSpPr>
            <a:spLocks noGrp="1"/>
          </p:cNvSpPr>
          <p:nvPr>
            <p:ph type="sldNum" sz="quarter" idx="12"/>
          </p:nvPr>
        </p:nvSpPr>
        <p:spPr/>
        <p:txBody>
          <a:bodyPr/>
          <a:lstStyle/>
          <a:p>
            <a:fld id="{185CD454-F219-4C19-B79A-4C93D27DF584}" type="slidenum">
              <a:rPr lang="fr-BE" smtClean="0"/>
              <a:pPr/>
              <a:t>8</a:t>
            </a:fld>
            <a:endParaRPr lang="fr-BE" dirty="0"/>
          </a:p>
        </p:txBody>
      </p:sp>
    </p:spTree>
    <p:extLst>
      <p:ext uri="{BB962C8B-B14F-4D97-AF65-F5344CB8AC3E}">
        <p14:creationId xmlns:p14="http://schemas.microsoft.com/office/powerpoint/2010/main" val="9139993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dirty="0" smtClean="0"/>
              <a:t>Phase pilote</a:t>
            </a:r>
            <a:endParaRPr lang="fr-BE" sz="4000" dirty="0"/>
          </a:p>
        </p:txBody>
      </p:sp>
      <p:sp>
        <p:nvSpPr>
          <p:cNvPr id="4" name="Espace réservé du contenu 3"/>
          <p:cNvSpPr txBox="1">
            <a:spLocks noGrp="1"/>
          </p:cNvSpPr>
          <p:nvPr>
            <p:ph idx="1"/>
          </p:nvPr>
        </p:nvSpPr>
        <p:spPr>
          <a:xfrm>
            <a:off x="838201" y="1825625"/>
            <a:ext cx="11353800" cy="3853363"/>
          </a:xfrm>
          <a:prstGeom prst="rect">
            <a:avLst/>
          </a:prstGeom>
          <a:noFill/>
        </p:spPr>
        <p:txBody>
          <a:bodyPr wrap="square" rtlCol="0">
            <a:spAutoFit/>
          </a:bodyPr>
          <a:lstStyle/>
          <a:p>
            <a:r>
              <a:rPr lang="fr-FR" sz="2400" dirty="0"/>
              <a:t>Appel à manifestation d’intérêt </a:t>
            </a:r>
            <a:r>
              <a:rPr lang="fr-FR" sz="2400" dirty="0" smtClean="0"/>
              <a:t>: formulaires </a:t>
            </a:r>
            <a:r>
              <a:rPr lang="fr-FR" sz="2400" dirty="0"/>
              <a:t>disponibles </a:t>
            </a:r>
            <a:r>
              <a:rPr lang="fr-FR" sz="2400" dirty="0" smtClean="0"/>
              <a:t>pour les acteurs intéressés. </a:t>
            </a:r>
            <a:endParaRPr lang="fr-FR" sz="2400" dirty="0"/>
          </a:p>
          <a:p>
            <a:endParaRPr lang="fr-FR" sz="2400" dirty="0"/>
          </a:p>
          <a:p>
            <a:r>
              <a:rPr lang="fr-FR" sz="2400" dirty="0" smtClean="0"/>
              <a:t>Infos </a:t>
            </a:r>
            <a:r>
              <a:rPr lang="fr-FR" sz="2400" dirty="0"/>
              <a:t>pratiques sur le déroulement de cette phase (formulaire d’inscription, date limite d’inscription, </a:t>
            </a:r>
            <a:r>
              <a:rPr lang="fr-FR" sz="2400" dirty="0" err="1"/>
              <a:t>méthodo</a:t>
            </a:r>
            <a:r>
              <a:rPr lang="fr-FR" sz="2400" dirty="0"/>
              <a:t> prévue pour aider les communes intéressées</a:t>
            </a:r>
            <a:r>
              <a:rPr lang="fr-FR" sz="2400" dirty="0" smtClean="0"/>
              <a:t>).</a:t>
            </a:r>
          </a:p>
          <a:p>
            <a:endParaRPr lang="fr-FR" sz="2400" dirty="0"/>
          </a:p>
          <a:p>
            <a:r>
              <a:rPr lang="fr-FR" sz="2400" dirty="0" smtClean="0"/>
              <a:t>Le référentiel est disponible en version papier et sera disponible en version numérique (</a:t>
            </a:r>
            <a:r>
              <a:rPr lang="fr-BE" sz="2400" dirty="0">
                <a:hlinkClick r:id="rId3"/>
              </a:rPr>
              <a:t>https://filagri.be/</a:t>
            </a:r>
            <a:r>
              <a:rPr lang="fr-FR" sz="2400" dirty="0" smtClean="0"/>
              <a:t>)</a:t>
            </a:r>
            <a:endParaRPr lang="fr-FR" sz="2400" dirty="0"/>
          </a:p>
          <a:p>
            <a:endParaRPr lang="fr-FR" sz="2400" dirty="0"/>
          </a:p>
          <a:p>
            <a:endParaRPr lang="fr-BE" sz="2400" dirty="0"/>
          </a:p>
        </p:txBody>
      </p:sp>
      <p:sp>
        <p:nvSpPr>
          <p:cNvPr id="5" name="Espace réservé de la date 4"/>
          <p:cNvSpPr>
            <a:spLocks noGrp="1"/>
          </p:cNvSpPr>
          <p:nvPr>
            <p:ph type="dt" sz="half" idx="10"/>
          </p:nvPr>
        </p:nvSpPr>
        <p:spPr/>
        <p:txBody>
          <a:bodyPr/>
          <a:lstStyle/>
          <a:p>
            <a:r>
              <a:rPr lang="fr-FR" smtClean="0"/>
              <a:t>Libramont – 29 juillet 2019</a:t>
            </a:r>
            <a:endParaRPr lang="fr-BE" dirty="0" smtClean="0"/>
          </a:p>
        </p:txBody>
      </p:sp>
      <p:sp>
        <p:nvSpPr>
          <p:cNvPr id="6" name="Espace réservé du numéro de diapositive 5"/>
          <p:cNvSpPr>
            <a:spLocks noGrp="1"/>
          </p:cNvSpPr>
          <p:nvPr>
            <p:ph type="sldNum" sz="quarter" idx="12"/>
          </p:nvPr>
        </p:nvSpPr>
        <p:spPr/>
        <p:txBody>
          <a:bodyPr/>
          <a:lstStyle/>
          <a:p>
            <a:fld id="{185CD454-F219-4C19-B79A-4C93D27DF584}" type="slidenum">
              <a:rPr lang="fr-BE" smtClean="0"/>
              <a:pPr/>
              <a:t>9</a:t>
            </a:fld>
            <a:endParaRPr lang="fr-BE" dirty="0"/>
          </a:p>
        </p:txBody>
      </p:sp>
    </p:spTree>
    <p:extLst>
      <p:ext uri="{BB962C8B-B14F-4D97-AF65-F5344CB8AC3E}">
        <p14:creationId xmlns:p14="http://schemas.microsoft.com/office/powerpoint/2010/main" val="2961857610"/>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5584</TotalTime>
  <Words>735</Words>
  <Application>Microsoft Office PowerPoint</Application>
  <PresentationFormat>Grand écran</PresentationFormat>
  <Paragraphs>142</Paragraphs>
  <Slides>11</Slides>
  <Notes>9</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11</vt:i4>
      </vt:variant>
    </vt:vector>
  </HeadingPairs>
  <TitlesOfParts>
    <vt:vector size="16" baseType="lpstr">
      <vt:lpstr>Arial</vt:lpstr>
      <vt:lpstr>Calibri</vt:lpstr>
      <vt:lpstr>Calibri Light</vt:lpstr>
      <vt:lpstr>Wingdings</vt:lpstr>
      <vt:lpstr>Thème Office</vt:lpstr>
      <vt:lpstr>Présentation PowerPoint</vt:lpstr>
      <vt:lpstr>Introduction</vt:lpstr>
      <vt:lpstr>Introduction – Collectif Référentiel Phyto</vt:lpstr>
      <vt:lpstr>Témoignages</vt:lpstr>
      <vt:lpstr>17 actions réparties en 5 principes directeurs</vt:lpstr>
      <vt:lpstr>Exemple d’engagement(s)   Action D.2) Mettre en place des zones tampons et/ou des zones non traitées</vt:lpstr>
      <vt:lpstr>Exemple d’engagement(s)   Action D.2) Mettre en place des zones tampons et/ou des zones non traitées</vt:lpstr>
      <vt:lpstr>Phase pilote</vt:lpstr>
      <vt:lpstr>Phase pilote</vt:lpstr>
      <vt:lpstr>Merci pour votre attention</vt:lpstr>
      <vt:lpstr>Collectif – Contacts des membres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Quentin</dc:creator>
  <cp:lastModifiedBy>Quentin</cp:lastModifiedBy>
  <cp:revision>38</cp:revision>
  <dcterms:created xsi:type="dcterms:W3CDTF">2019-07-23T07:21:50Z</dcterms:created>
  <dcterms:modified xsi:type="dcterms:W3CDTF">2019-08-02T09:58:54Z</dcterms:modified>
</cp:coreProperties>
</file>